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3" r:id="rId4"/>
    <p:sldId id="265" r:id="rId5"/>
    <p:sldId id="266" r:id="rId6"/>
    <p:sldId id="262" r:id="rId7"/>
    <p:sldId id="264" r:id="rId8"/>
    <p:sldId id="267" r:id="rId9"/>
    <p:sldId id="268" r:id="rId10"/>
    <p:sldId id="269" r:id="rId11"/>
    <p:sldId id="270" r:id="rId12"/>
    <p:sldId id="273" r:id="rId13"/>
    <p:sldId id="274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341" r:id="rId29"/>
    <p:sldId id="342" r:id="rId30"/>
    <p:sldId id="343" r:id="rId31"/>
    <p:sldId id="344" r:id="rId32"/>
    <p:sldId id="345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46" r:id="rId74"/>
    <p:sldId id="347" r:id="rId75"/>
    <p:sldId id="348" r:id="rId76"/>
    <p:sldId id="349" r:id="rId77"/>
    <p:sldId id="352" r:id="rId78"/>
    <p:sldId id="353" r:id="rId79"/>
    <p:sldId id="354" r:id="rId80"/>
    <p:sldId id="355" r:id="rId81"/>
    <p:sldId id="357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23CA7"/>
    <a:srgbClr val="0133A3"/>
    <a:srgbClr val="013CBF"/>
    <a:srgbClr val="E20443"/>
    <a:srgbClr val="00039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174" autoAdjust="0"/>
    <p:restoredTop sz="94660"/>
  </p:normalViewPr>
  <p:slideViewPr>
    <p:cSldViewPr snapToGrid="0">
      <p:cViewPr>
        <p:scale>
          <a:sx n="70" d="100"/>
          <a:sy n="70" d="100"/>
        </p:scale>
        <p:origin x="-142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375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78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76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2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09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54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4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407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15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26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87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pPr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C15E-FCD1-4167-800F-1DB8497AB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08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6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"/>
            <a:ext cx="12192000" cy="687486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7230" y="2763756"/>
            <a:ext cx="7488832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графика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7230" y="4402951"/>
            <a:ext cx="56559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Рязанова Екатерина Ивановна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0C699427-076B-1DD5-84C7-4DF1217F4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3" y="695326"/>
            <a:ext cx="2163493" cy="801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9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ФОРМАТЫ. ГОСТ 2.301—68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987270E-46CD-4E9C-B06F-227E7DC01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1" t="43219" r="3257" b="34406"/>
          <a:stretch/>
        </p:blipFill>
        <p:spPr>
          <a:xfrm>
            <a:off x="314960" y="1070797"/>
            <a:ext cx="11620800" cy="2142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082859-C0FE-4A6E-A256-12202C74C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82" t="43525" r="3352" b="30268"/>
          <a:stretch/>
        </p:blipFill>
        <p:spPr>
          <a:xfrm>
            <a:off x="285600" y="3429000"/>
            <a:ext cx="11620800" cy="2512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02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НАДПИСИ. ГОСТ 2.104—68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29C0692-5A6F-4D8B-8500-639D857F3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9" t="20537" r="28832" b="43837"/>
          <a:stretch/>
        </p:blipFill>
        <p:spPr>
          <a:xfrm>
            <a:off x="26627" y="914399"/>
            <a:ext cx="5906814" cy="31278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24EA573-977C-45BD-953A-630A9614E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9" t="57945" r="28832" b="8813"/>
          <a:stretch/>
        </p:blipFill>
        <p:spPr>
          <a:xfrm>
            <a:off x="6040493" y="914399"/>
            <a:ext cx="6164971" cy="3046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28E9B4D-2DED-4EAA-939E-E8B3463662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61" t="48276" r="29789" b="26130"/>
          <a:stretch/>
        </p:blipFill>
        <p:spPr>
          <a:xfrm>
            <a:off x="6025200" y="3960474"/>
            <a:ext cx="6166800" cy="2345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DF5D9CE-E79E-409D-9F22-2B44C926E0E6}"/>
              </a:ext>
            </a:extLst>
          </p:cNvPr>
          <p:cNvSpPr txBox="1"/>
          <p:nvPr/>
        </p:nvSpPr>
        <p:spPr>
          <a:xfrm>
            <a:off x="663502" y="3913178"/>
            <a:ext cx="463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надписи на чертежах и схемах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01E5342-5D37-4BBD-8861-52C6806204F0}"/>
              </a:ext>
            </a:extLst>
          </p:cNvPr>
          <p:cNvSpPr txBox="1"/>
          <p:nvPr/>
        </p:nvSpPr>
        <p:spPr>
          <a:xfrm>
            <a:off x="6785509" y="6334827"/>
            <a:ext cx="487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надписи в текстовых документах</a:t>
            </a:r>
          </a:p>
        </p:txBody>
      </p:sp>
    </p:spTree>
    <p:extLst>
      <p:ext uri="{BB962C8B-B14F-4D97-AF65-F5344CB8AC3E}">
        <p14:creationId xmlns="" xmlns:p14="http://schemas.microsoft.com/office/powerpoint/2010/main" val="11652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НАДПИСИ. ГОСТ 2.104—68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29C0692-5A6F-4D8B-8500-639D857F3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9" t="20537" r="28832" b="43837"/>
          <a:stretch/>
        </p:blipFill>
        <p:spPr>
          <a:xfrm>
            <a:off x="26627" y="914399"/>
            <a:ext cx="5906814" cy="3127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DF5D9CE-E79E-409D-9F22-2B44C926E0E6}"/>
              </a:ext>
            </a:extLst>
          </p:cNvPr>
          <p:cNvSpPr txBox="1"/>
          <p:nvPr/>
        </p:nvSpPr>
        <p:spPr>
          <a:xfrm>
            <a:off x="663502" y="3913178"/>
            <a:ext cx="463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надписи на чертежах и схемах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E0E2EF2-182E-4736-B796-35FADF36CC34}"/>
              </a:ext>
            </a:extLst>
          </p:cNvPr>
          <p:cNvSpPr/>
          <p:nvPr/>
        </p:nvSpPr>
        <p:spPr>
          <a:xfrm>
            <a:off x="5812397" y="109702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графах основной надписи на учебных чертежах указывают: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— наименование изделия;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— обозначение документа;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— обозначение материала детали (графу заполняют только на чертежах детали);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графе 4 — масштаб (проставляется в соответствии с ГОСТ 2.302—68 и ГОСТ 2.109-73);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 — порядковый номер листа (на документах, состоящих из одного листа, графу не заполняют);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 — общее количество листов документа (графу заполняют только на первом листе);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 — наименование предприятия, выпустившего документ (на учебных чертежах наименование учебного заведения и номер группы);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— фамилии лиц, подписавших документ;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9 — собственноручные подписи лиц, фамилии которых указаны в графе 8;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— дату подписания документа, с указанием числа, месяца, года. </a:t>
            </a:r>
          </a:p>
        </p:txBody>
      </p:sp>
    </p:spTree>
    <p:extLst>
      <p:ext uri="{BB962C8B-B14F-4D97-AF65-F5344CB8AC3E}">
        <p14:creationId xmlns="" xmlns:p14="http://schemas.microsoft.com/office/powerpoint/2010/main" val="23115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НАДПИСИ. ГОСТ 2.104—68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CD32345-BC77-4E3D-8709-07A6CB89F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9" t="36935" r="28544" b="37931"/>
          <a:stretch/>
        </p:blipFill>
        <p:spPr>
          <a:xfrm>
            <a:off x="0" y="1204859"/>
            <a:ext cx="5548691" cy="194441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479164F-7F44-4CD5-AC32-5E7C5B2BE0FA}"/>
              </a:ext>
            </a:extLst>
          </p:cNvPr>
          <p:cNvSpPr/>
          <p:nvPr/>
        </p:nvSpPr>
        <p:spPr>
          <a:xfrm>
            <a:off x="-273655" y="31492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заполнения граф основной надписи для чертежа детали «Кронштейн»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708A635-9B8C-4BE2-B4A0-CD55CE5B9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3" t="27137" r="27418" b="46824"/>
          <a:stretch/>
        </p:blipFill>
        <p:spPr>
          <a:xfrm>
            <a:off x="0" y="3795605"/>
            <a:ext cx="5798604" cy="2048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CA512FA-F50E-4819-8402-CD6F81D683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3" t="63293" r="27418" b="16941"/>
          <a:stretch/>
        </p:blipFill>
        <p:spPr>
          <a:xfrm>
            <a:off x="5822345" y="1220996"/>
            <a:ext cx="6369655" cy="170760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884C919-A9BE-469C-8EBE-BCBE2AE72240}"/>
              </a:ext>
            </a:extLst>
          </p:cNvPr>
          <p:cNvSpPr/>
          <p:nvPr/>
        </p:nvSpPr>
        <p:spPr>
          <a:xfrm>
            <a:off x="-148698" y="57422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заполнения граф основной надписи для сборочного чертежа «Телескоп TP-100»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A90C2E5-BEB7-42AD-979A-D63B2D8B4618}"/>
              </a:ext>
            </a:extLst>
          </p:cNvPr>
          <p:cNvSpPr/>
          <p:nvPr/>
        </p:nvSpPr>
        <p:spPr>
          <a:xfrm>
            <a:off x="5959172" y="28722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заполнения граф основной надписи листа, следующего после титульного (второй лист), для текстового конструкторского документа «Пояснительная записка»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DDE595B-7ADA-483F-B4B6-7ECA813894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04" t="71529" r="27222" b="17804"/>
          <a:stretch/>
        </p:blipFill>
        <p:spPr>
          <a:xfrm>
            <a:off x="5823600" y="4072603"/>
            <a:ext cx="6368400" cy="91748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0CC4C5E-A1D1-4D7A-9DCA-6044A524B798}"/>
              </a:ext>
            </a:extLst>
          </p:cNvPr>
          <p:cNvSpPr/>
          <p:nvPr/>
        </p:nvSpPr>
        <p:spPr>
          <a:xfrm>
            <a:off x="5959172" y="48551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заполнения граф основной надписи последующих листов для текстового конструкторского документа «Пояснительная записка» </a:t>
            </a:r>
          </a:p>
        </p:txBody>
      </p:sp>
    </p:spTree>
    <p:extLst>
      <p:ext uri="{BB962C8B-B14F-4D97-AF65-F5344CB8AC3E}">
        <p14:creationId xmlns="" xmlns:p14="http://schemas.microsoft.com/office/powerpoint/2010/main" val="27706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НАДПИСИ. ГОСТ 2.104—68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831602C-5C01-4059-A167-314396B07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21456" r="3257" b="4981"/>
          <a:stretch/>
        </p:blipFill>
        <p:spPr>
          <a:xfrm>
            <a:off x="1373328" y="984369"/>
            <a:ext cx="9445345" cy="5717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03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НАДПИСИ. ГОСТ 2.104—68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3AD8D1D-3A94-4905-8A54-A7D939518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1" t="20843" r="3065" b="4827"/>
          <a:stretch/>
        </p:blipFill>
        <p:spPr>
          <a:xfrm>
            <a:off x="1358846" y="914399"/>
            <a:ext cx="9474309" cy="57872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2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МАСШТАБЫ. ГОСТ 2.302—68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37F63941-5C9A-4B79-AC3D-148EC7477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5006177"/>
              </p:ext>
            </p:extLst>
          </p:nvPr>
        </p:nvGraphicFramePr>
        <p:xfrm>
          <a:off x="314960" y="1018847"/>
          <a:ext cx="11593437" cy="2985594"/>
        </p:xfrm>
        <a:graphic>
          <a:graphicData uri="http://schemas.openxmlformats.org/drawingml/2006/table">
            <a:tbl>
              <a:tblPr/>
              <a:tblGrid>
                <a:gridCol w="2307776">
                  <a:extLst>
                    <a:ext uri="{9D8B030D-6E8A-4147-A177-3AD203B41FA5}">
                      <a16:colId xmlns="" xmlns:a16="http://schemas.microsoft.com/office/drawing/2014/main" val="3220164981"/>
                    </a:ext>
                  </a:extLst>
                </a:gridCol>
                <a:gridCol w="9285661">
                  <a:extLst>
                    <a:ext uri="{9D8B030D-6E8A-4147-A177-3AD203B41FA5}">
                      <a16:colId xmlns="" xmlns:a16="http://schemas.microsoft.com/office/drawing/2014/main" val="357690229"/>
                    </a:ext>
                  </a:extLst>
                </a:gridCol>
              </a:tblGrid>
              <a:tr h="995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Масштабы уменьшения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1:2; 1:2,5; 1:4; 1:5; 1:10; 1:15; 1:20; 1:25; 1:40; 1:50; 1:75; 1:100; 1:200; 1:400; 1:500; 1:800; 1:1000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5381817"/>
                  </a:ext>
                </a:extLst>
              </a:tr>
              <a:tr h="995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Натуральная величина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8295391"/>
                  </a:ext>
                </a:extLst>
              </a:tr>
              <a:tr h="995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Масштабы увеличения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2:1; 2,5:1; 4:1; 5:1; 10:1; 20:1; 40:1; 50:1; 100:1</a:t>
                      </a:r>
                    </a:p>
                  </a:txBody>
                  <a:tcPr marL="17780" marR="177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4932947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A1628837-9D0B-479A-83A3-A14C9FEE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81" y="4092737"/>
            <a:ext cx="1159343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23CA7"/>
                </a:solidFill>
                <a:effectLst/>
                <a:cs typeface="Arial" panose="020B0604020202020204" pitchFamily="34" charset="0"/>
              </a:rPr>
              <a:t>МАСШТАБ: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Отношение линейного размера отрезка на чертеже к соответствующему линейному размеру того же отрезка в натуре;</a:t>
            </a: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23CA7"/>
                </a:solidFill>
                <a:effectLst/>
                <a:cs typeface="Arial" panose="020B0604020202020204" pitchFamily="34" charset="0"/>
              </a:rPr>
              <a:t>МАСШТАБ НАТУРАЛЬНОЙ ВЕЛИЧИНЫ: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Масштаб с отношением 1:1;</a:t>
            </a: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23CA7"/>
                </a:solidFill>
                <a:effectLst/>
                <a:cs typeface="Arial" panose="020B0604020202020204" pitchFamily="34" charset="0"/>
              </a:rPr>
              <a:t>МАСШТАБ УВЕЛИЧЕНИЯ: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Масштаб с отношением большим, чем 1:1 (2:1 и т.д.);</a:t>
            </a: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23CA7"/>
                </a:solidFill>
                <a:effectLst/>
                <a:cs typeface="Arial" panose="020B0604020202020204" pitchFamily="34" charset="0"/>
              </a:rPr>
              <a:t>МАСШТАБ УМЕНЬШЕНИЯ: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23CA7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Масштаб с отношением меньшим, чем 1:1 (1:2 и т.д.).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4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МАСШТАБЫ. ГОСТ 2.302—68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54A34C0-778A-4248-AF7D-27F023B82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43372" r="3353" b="34865"/>
          <a:stretch/>
        </p:blipFill>
        <p:spPr>
          <a:xfrm>
            <a:off x="301278" y="1070797"/>
            <a:ext cx="11620800" cy="20835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FA431CE-D61A-4A2C-95E0-993F41932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29" t="50000" r="48519" b="35172"/>
          <a:stretch/>
        </p:blipFill>
        <p:spPr>
          <a:xfrm>
            <a:off x="5854262" y="1196139"/>
            <a:ext cx="1770644" cy="18328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AA9AF5F-34C2-4CDB-A2FC-C60062C16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1" t="44167" r="3161" b="30268"/>
          <a:stretch/>
        </p:blipFill>
        <p:spPr>
          <a:xfrm>
            <a:off x="448160" y="3429000"/>
            <a:ext cx="11620800" cy="2444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90D936-5693-4714-9C9E-9A70CE846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353" t="54100" r="36421" b="28889"/>
          <a:stretch/>
        </p:blipFill>
        <p:spPr>
          <a:xfrm>
            <a:off x="7525408" y="3581638"/>
            <a:ext cx="2057540" cy="2139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9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МАСШТАБЫ. ГОСТ 2.302—68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F3FBB48-5FE0-403B-97F2-32EDA0F32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1" t="43065" r="3448" b="34253"/>
          <a:stretch/>
        </p:blipFill>
        <p:spPr>
          <a:xfrm>
            <a:off x="448160" y="1070797"/>
            <a:ext cx="11620800" cy="2177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315674-914C-4EAA-B1B9-D18738447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7" t="43372" r="3352" b="30115"/>
          <a:stretch/>
        </p:blipFill>
        <p:spPr>
          <a:xfrm>
            <a:off x="448160" y="3429000"/>
            <a:ext cx="11620800" cy="25448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04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B151AFC-9A6E-4D47-BBC8-D5754372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16" y="914400"/>
            <a:ext cx="4300369" cy="594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85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4C12CC-DF89-4CE0-8B76-E9F067A21507}"/>
              </a:ext>
            </a:extLst>
          </p:cNvPr>
          <p:cNvSpPr txBox="1"/>
          <p:nvPr/>
        </p:nvSpPr>
        <p:spPr>
          <a:xfrm>
            <a:off x="299281" y="1070797"/>
            <a:ext cx="115934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ТЕСТА: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40 вопросов – 1 ч.</a:t>
            </a:r>
          </a:p>
          <a:p>
            <a:endParaRPr lang="ru-RU" sz="500" b="1" dirty="0">
              <a:solidFill>
                <a:srgbClr val="023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Основы начертательной геометрии</a:t>
            </a: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Обозначения (принятые). Точка. Ортогональные проекции точки в системе прямоугольных (ортогональных) координат.</a:t>
            </a: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линии. Прямая, параллельная плоскости проекции. Прямая, перпендикулярная плоскости проекций.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Плоскости. Плоскости, параллельные плоскости проекций. Плоскости, перпендикулярные плоскости проекций.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многогранники. Образование и проекции поверхностей.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Развертки поверхностей цилиндра и конуса.</a:t>
            </a:r>
          </a:p>
          <a:p>
            <a:pPr>
              <a:buClr>
                <a:srgbClr val="023CA7"/>
              </a:buClr>
            </a:pPr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23CA7"/>
              </a:buClr>
            </a:pP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Инженерная графика</a:t>
            </a:r>
            <a:endParaRPr lang="ru-RU" sz="2000" b="1" dirty="0">
              <a:solidFill>
                <a:srgbClr val="023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Графическое оформление чертежей. Линии, применяемые на чертеже. Форматы. Основные надписи. Масштабы. Обозначение материалов на чертежах. Нанесение размеров.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Изображения – виды, разрезы, сечения. Правила прямоугольного (ортогонального) проецирования.</a:t>
            </a: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главного вида. Основные виды. Дополнительные виды. Местные виды.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Простые разрезы. Сложные разрезы. Местные разрезы.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Сечения вынесенные и наложенные.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23CA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Аксонометрические проекции. Виды. Расположение координатных осей. Коэффициенты искажения.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4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B7796F-C844-4442-BF70-271014181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43220" r="3065" b="17394"/>
          <a:stretch/>
        </p:blipFill>
        <p:spPr>
          <a:xfrm>
            <a:off x="285600" y="1550668"/>
            <a:ext cx="11620800" cy="37566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A8B8BE-9A72-4DE0-B631-A8306EE7D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75" t="52414" r="40996" b="32720"/>
          <a:stretch/>
        </p:blipFill>
        <p:spPr>
          <a:xfrm>
            <a:off x="7648889" y="2593426"/>
            <a:ext cx="3152782" cy="16711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40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C05F203-B9B3-4970-98CF-7CEB7B37F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94" t="21150" r="3352" b="39770"/>
          <a:stretch/>
        </p:blipFill>
        <p:spPr>
          <a:xfrm>
            <a:off x="285600" y="1562939"/>
            <a:ext cx="11620800" cy="3732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99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1742040-04FC-4382-A60B-8F63353E2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43220" r="3353" b="18620"/>
          <a:stretch/>
        </p:blipFill>
        <p:spPr>
          <a:xfrm>
            <a:off x="285600" y="1728888"/>
            <a:ext cx="11620800" cy="36535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718137-85C9-437B-87BF-1E8BF5FE4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88" t="51954" r="38218" b="32874"/>
          <a:stretch/>
        </p:blipFill>
        <p:spPr>
          <a:xfrm>
            <a:off x="7249678" y="2645947"/>
            <a:ext cx="3951203" cy="1819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0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A87AE60-049C-49E1-8A7E-82316A5FD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89" t="43525" r="3544" b="18621"/>
          <a:stretch/>
        </p:blipFill>
        <p:spPr>
          <a:xfrm>
            <a:off x="285600" y="1966609"/>
            <a:ext cx="11620800" cy="3628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95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F524984-3037-48BF-8C87-3A4888E32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1" t="43065" r="3161" b="18314"/>
          <a:stretch/>
        </p:blipFill>
        <p:spPr>
          <a:xfrm>
            <a:off x="285600" y="1780824"/>
            <a:ext cx="11620800" cy="3692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AFE29B-EDAA-4D7D-BD57-97F13FE43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72" t="50000" r="46744" b="29042"/>
          <a:stretch/>
        </p:blipFill>
        <p:spPr>
          <a:xfrm>
            <a:off x="7925086" y="2208422"/>
            <a:ext cx="2606281" cy="2441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9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0872E69-7647-4B44-8C6F-7CE0F679E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32031" r="3353" b="29655"/>
          <a:stretch/>
        </p:blipFill>
        <p:spPr>
          <a:xfrm>
            <a:off x="448160" y="1790840"/>
            <a:ext cx="11620800" cy="3668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7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27E086-44A5-4708-8126-4EC05CC96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43373" r="3353" b="17854"/>
          <a:stretch/>
        </p:blipFill>
        <p:spPr>
          <a:xfrm>
            <a:off x="285600" y="1791087"/>
            <a:ext cx="11620800" cy="3712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35EE69-DA80-4684-A523-FB6A74172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45" t="50000" r="46830" b="29412"/>
          <a:stretch/>
        </p:blipFill>
        <p:spPr>
          <a:xfrm>
            <a:off x="7746103" y="2260459"/>
            <a:ext cx="2958354" cy="2773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03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ОБОЗНАЧЕНИЕ МАТЕРИАЛОВ В СЕЧЕНИЯХ. ГОСТ 2.306—68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0FAB68-39BF-4AFB-BCDA-5AF61BEAF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7" t="42980" r="3301" b="17647"/>
          <a:stretch/>
        </p:blipFill>
        <p:spPr>
          <a:xfrm>
            <a:off x="285600" y="1925616"/>
            <a:ext cx="11620800" cy="3768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НАНЕСЕНИЕ РАЗМЕРОВ И ПРЕДЕЛЬНЫХ ОТКЛОНЕНИЙ. ГОСТ 2.307— 68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2688" y="3955533"/>
            <a:ext cx="55273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Если предмет имеет несколько равномерно расположенных элементов, → полностью показывают 1-2 элемента, а остальные условно или упрощенно,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Плавный переход от одной поверхности к другой → показывают условно или не показывают,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Если вид, разрез или сечение представляют симметричную фигуру, → допускается вычерчивать половину изображения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/>
          <a:srcRect l="28090" t="39453" r="28925" b="31413"/>
          <a:stretch>
            <a:fillRect/>
          </a:stretch>
        </p:blipFill>
        <p:spPr bwMode="auto">
          <a:xfrm>
            <a:off x="0" y="941696"/>
            <a:ext cx="6336139" cy="24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/>
          <a:srcRect l="28627" t="31015" r="29552" b="33801"/>
          <a:stretch>
            <a:fillRect/>
          </a:stretch>
        </p:blipFill>
        <p:spPr bwMode="auto">
          <a:xfrm>
            <a:off x="0" y="3452883"/>
            <a:ext cx="6373505" cy="30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6"/>
          <a:srcRect l="28269" t="30696" r="32239" b="32209"/>
          <a:stretch>
            <a:fillRect/>
          </a:stretch>
        </p:blipFill>
        <p:spPr bwMode="auto">
          <a:xfrm>
            <a:off x="6428721" y="928049"/>
            <a:ext cx="5708687" cy="301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5589" y="2101754"/>
            <a:ext cx="1436411" cy="147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НАНЕСЕНИЕ РАЗМЕРОВ И ПРЕДЕЛЬНЫХ ОТКЛОНЕНИЙ. ГОСТ 2.307— 68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/>
          <a:srcRect l="20507" t="19423" r="10448" b="5114"/>
          <a:stretch>
            <a:fillRect/>
          </a:stretch>
        </p:blipFill>
        <p:spPr bwMode="auto">
          <a:xfrm>
            <a:off x="2884228" y="958292"/>
            <a:ext cx="9307772" cy="57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5"/>
          <a:srcRect l="33015" t="73522" r="38239" b="6736"/>
          <a:stretch>
            <a:fillRect/>
          </a:stretch>
        </p:blipFill>
        <p:spPr bwMode="auto">
          <a:xfrm>
            <a:off x="313899" y="2398689"/>
            <a:ext cx="5732061" cy="221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4C12CC-DF89-4CE0-8B76-E9F067A21507}"/>
              </a:ext>
            </a:extLst>
          </p:cNvPr>
          <p:cNvSpPr txBox="1"/>
          <p:nvPr/>
        </p:nvSpPr>
        <p:spPr>
          <a:xfrm>
            <a:off x="299281" y="1070797"/>
            <a:ext cx="115934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</a:t>
            </a:r>
            <a:endParaRPr lang="ru-RU" sz="500" b="1" dirty="0">
              <a:solidFill>
                <a:srgbClr val="023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Куликов, Виктор Павлович. Инженерная графика: [учебник для среднего проф. образования] / В. П. Куликов, А. В. Кузин .— 4-е изд. — М. : ФОРУМ, 2009 .— 366 с. : ил. — Допущено М-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образования и науки РФ .—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Библиогр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.: с. 360-366 (151 назв.).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Боголюбов, Сергей Константинович. Инженерная графика : учеб. для студентов сред. спец. учеб. заведений, обучающихся по специальностям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техн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профиля / С. К. Боголюбов .— 3-е изд.,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испр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 доп. — Москва : Машиностроение, 2009 .— 392 с. : ил. ; 26 см .—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Предм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указ.: с. 379-385. — Тираж 3000 экз. —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Библиогр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.: с. 378. — Рекомендовано в качестве учебника.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ГОСТ 2.301-68 Единая система конструкторской документации. Форматы.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ГОСТ 2.302-68 Единая система конструкторской документации. Масштабы.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ГОСТ 2.104-2006 Единая система конструкторской документации. Основные надписи.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8. ГОСТ 2.306-68 Единая система конструкторской документации. Обозначения графические материалов и правила их нанесения на чертежах.</a:t>
            </a:r>
          </a:p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9. ГОСТ 2.307-2011 Единая система конструкторской документации. Нанесение размеров и предельных отклонений.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39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НАНЕСЕНИЕ РАЗМЕРОВ И ПРЕДЕЛЬНЫХ ОТКЛОНЕНИЙ. ГОСТ 2.307— 68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/>
          <a:srcRect l="20687" t="19423" r="10716" b="5433"/>
          <a:stretch>
            <a:fillRect/>
          </a:stretch>
        </p:blipFill>
        <p:spPr bwMode="auto">
          <a:xfrm>
            <a:off x="1480289" y="1050877"/>
            <a:ext cx="9424272" cy="580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НАНЕСЕНИЕ РАЗМЕРОВ И ПРЕДЕЛЬНЫХ ОТКЛОНЕНИЙ. ГОСТ 2.307— 68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/>
          <a:srcRect l="20776" t="44577" r="3194" b="29313"/>
          <a:stretch>
            <a:fillRect/>
          </a:stretch>
        </p:blipFill>
        <p:spPr bwMode="auto">
          <a:xfrm>
            <a:off x="373039" y="1719603"/>
            <a:ext cx="11586949" cy="223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/>
          <a:srcRect l="59284" t="50627" r="4358" b="25652"/>
          <a:stretch>
            <a:fillRect/>
          </a:stretch>
        </p:blipFill>
        <p:spPr bwMode="auto">
          <a:xfrm>
            <a:off x="5459104" y="4123607"/>
            <a:ext cx="6428097" cy="235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НАНЕСЕНИЕ РАЗМЕРОВ И ПРЕДЕЛЬНЫХ ОТКЛОНЕНИЙ. ГОСТ 2.307— 68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/>
          <a:srcRect l="20687" t="44577" r="3104" b="28836"/>
          <a:stretch>
            <a:fillRect/>
          </a:stretch>
        </p:blipFill>
        <p:spPr bwMode="auto">
          <a:xfrm>
            <a:off x="386686" y="2661313"/>
            <a:ext cx="11614245" cy="227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777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 ВРАЩЕНИЯ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ACAD585-9618-4770-B623-93E5D7850251}"/>
              </a:ext>
            </a:extLst>
          </p:cNvPr>
          <p:cNvSpPr/>
          <p:nvPr/>
        </p:nvSpPr>
        <p:spPr>
          <a:xfrm>
            <a:off x="314960" y="914400"/>
            <a:ext cx="11992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Поверхность вращения </a:t>
            </a:r>
            <a:r>
              <a:rPr lang="ru-RU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образуется вращением линии (образующей) вокруг неподвижной оси</a:t>
            </a:r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ECEC9FA-7C34-4399-9A2E-0B0DBC57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63" y="1451541"/>
            <a:ext cx="3930953" cy="2248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ертежи и развертки геометрических тел">
            <a:extLst>
              <a:ext uri="{FF2B5EF4-FFF2-40B4-BE49-F238E27FC236}">
                <a16:creationId xmlns="" xmlns:a16="http://schemas.microsoft.com/office/drawing/2014/main" id="{3D6EAC8B-4C09-41C2-B4D1-BC5CD8000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8" t="17253" r="7830"/>
          <a:stretch/>
        </p:blipFill>
        <p:spPr bwMode="auto">
          <a:xfrm>
            <a:off x="1027462" y="3712539"/>
            <a:ext cx="3313355" cy="2840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219788-CC5C-4DA9-9050-A203406CBCF7}"/>
              </a:ext>
            </a:extLst>
          </p:cNvPr>
          <p:cNvSpPr txBox="1"/>
          <p:nvPr/>
        </p:nvSpPr>
        <p:spPr>
          <a:xfrm>
            <a:off x="1490749" y="6456109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Развертка цилиндра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0A35792-29B0-4E48-B635-C808501EF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90" y="2153225"/>
            <a:ext cx="2876550" cy="30765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489290A-99F6-46AF-91A0-97FCAEE89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7082" y="2153225"/>
            <a:ext cx="2648161" cy="29962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643159-7B16-4350-A22F-76089DE4B0D4}"/>
              </a:ext>
            </a:extLst>
          </p:cNvPr>
          <p:cNvSpPr txBox="1"/>
          <p:nvPr/>
        </p:nvSpPr>
        <p:spPr>
          <a:xfrm>
            <a:off x="9343476" y="514943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Развертка конуса</a:t>
            </a:r>
          </a:p>
        </p:txBody>
      </p:sp>
    </p:spTree>
    <p:extLst>
      <p:ext uri="{BB962C8B-B14F-4D97-AF65-F5344CB8AC3E}">
        <p14:creationId xmlns="" xmlns:p14="http://schemas.microsoft.com/office/powerpoint/2010/main" val="19103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МНОГОГРАННИКИ. ПРИЗМА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CFB1F5F-8571-449D-88DA-754F99F03D7F}"/>
              </a:ext>
            </a:extLst>
          </p:cNvPr>
          <p:cNvSpPr/>
          <p:nvPr/>
        </p:nvSpPr>
        <p:spPr>
          <a:xfrm>
            <a:off x="314960" y="914400"/>
            <a:ext cx="10757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Многогранник </a:t>
            </a:r>
            <a:r>
              <a:rPr lang="ru-RU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геометрическое тело, ограниченное конечным числом плоских многоугольников</a:t>
            </a:r>
            <a:r>
              <a:rPr lang="ru-RU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815C20-FE97-4E58-80E7-5A1ACB72F90F}"/>
              </a:ext>
            </a:extLst>
          </p:cNvPr>
          <p:cNvSpPr txBox="1"/>
          <p:nvPr/>
        </p:nvSpPr>
        <p:spPr>
          <a:xfrm>
            <a:off x="5398213" y="1815369"/>
            <a:ext cx="663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это многогранник, две грани которого являются равными многоугольниками, находящимися в параллельных плоскостях, а остальные грани параллелограммами. </a:t>
            </a:r>
          </a:p>
        </p:txBody>
      </p:sp>
      <p:pic>
        <p:nvPicPr>
          <p:cNvPr id="3076" name="Picture 4" descr="Какая призма называется правильной? Какая призма называется прямой ( наклонной)? Только определение. - Школьные Знания.com">
            <a:extLst>
              <a:ext uri="{FF2B5EF4-FFF2-40B4-BE49-F238E27FC236}">
                <a16:creationId xmlns="" xmlns:a16="http://schemas.microsoft.com/office/drawing/2014/main" id="{160FBB46-1602-49C3-9CF7-DEFF2832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" y="1544747"/>
            <a:ext cx="5085379" cy="289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55D0681-10CF-4231-B2B9-968D8B34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29" t="61961" r="56340" b="7764"/>
          <a:stretch/>
        </p:blipFill>
        <p:spPr>
          <a:xfrm>
            <a:off x="5398213" y="4522745"/>
            <a:ext cx="2022439" cy="20762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93EFF94-907C-4E4F-8BC8-12F63699F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29" t="7843" r="57055" b="66918"/>
          <a:stretch/>
        </p:blipFill>
        <p:spPr>
          <a:xfrm>
            <a:off x="55145" y="4705187"/>
            <a:ext cx="2126905" cy="18937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DC0AB04-E65D-421D-AF36-2326FF3FB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29" t="31915" r="42026" b="37537"/>
          <a:stretch/>
        </p:blipFill>
        <p:spPr>
          <a:xfrm>
            <a:off x="2032997" y="4504018"/>
            <a:ext cx="3593055" cy="20949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075FBDD-06A3-437D-AA84-F99A83A43072}"/>
              </a:ext>
            </a:extLst>
          </p:cNvPr>
          <p:cNvSpPr/>
          <p:nvPr/>
        </p:nvSpPr>
        <p:spPr>
          <a:xfrm>
            <a:off x="5398213" y="2931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Параллелепипед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четырёхугольная призма, все грани которой являются параллелограммами.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8AD5FCF-E608-4040-8225-F8E8D4AE8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815" b="19967"/>
          <a:stretch/>
        </p:blipFill>
        <p:spPr>
          <a:xfrm>
            <a:off x="7531959" y="3577182"/>
            <a:ext cx="4345081" cy="19836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3E51E5-999D-440C-BFD2-85DA8C6D8581}"/>
              </a:ext>
            </a:extLst>
          </p:cNvPr>
          <p:cNvSpPr txBox="1"/>
          <p:nvPr/>
        </p:nvSpPr>
        <p:spPr>
          <a:xfrm>
            <a:off x="7181553" y="5550647"/>
            <a:ext cx="4854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Развертка четырехугольной призмы (параллелепипеда)</a:t>
            </a:r>
          </a:p>
        </p:txBody>
      </p:sp>
    </p:spTree>
    <p:extLst>
      <p:ext uri="{BB962C8B-B14F-4D97-AF65-F5344CB8AC3E}">
        <p14:creationId xmlns="" xmlns:p14="http://schemas.microsoft.com/office/powerpoint/2010/main" val="31340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МНОГОГРАННИКИ. ПИРАМИДА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CFB1F5F-8571-449D-88DA-754F99F03D7F}"/>
              </a:ext>
            </a:extLst>
          </p:cNvPr>
          <p:cNvSpPr/>
          <p:nvPr/>
        </p:nvSpPr>
        <p:spPr>
          <a:xfrm>
            <a:off x="314960" y="914400"/>
            <a:ext cx="10757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Многогранник </a:t>
            </a:r>
            <a:r>
              <a:rPr lang="ru-RU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геометрическое тело, ограниченное конечным числом плоских многоугольников</a:t>
            </a:r>
            <a:r>
              <a:rPr lang="ru-RU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B3D2330-D8CD-42E3-B3F2-E23E4B3A0E73}"/>
              </a:ext>
            </a:extLst>
          </p:cNvPr>
          <p:cNvSpPr txBox="1"/>
          <p:nvPr/>
        </p:nvSpPr>
        <p:spPr>
          <a:xfrm>
            <a:off x="5594840" y="1283732"/>
            <a:ext cx="636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Пирамида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многогранник, одна грань которого является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угольником, а остальные грани треугольники с общей вершиной.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угольник называется основанием пирамиды, а треугольники – боковыми гранями.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E4EA26B1-D875-4431-81FE-F38056B5E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9" r="5359" b="20449"/>
          <a:stretch/>
        </p:blipFill>
        <p:spPr bwMode="auto">
          <a:xfrm>
            <a:off x="365922" y="1340544"/>
            <a:ext cx="4796597" cy="2749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7985C8-7F0A-4BAB-AFA7-822C862B0D84}"/>
              </a:ext>
            </a:extLst>
          </p:cNvPr>
          <p:cNvSpPr txBox="1"/>
          <p:nvPr/>
        </p:nvSpPr>
        <p:spPr>
          <a:xfrm>
            <a:off x="5594840" y="2505670"/>
            <a:ext cx="6231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Правильная пирамида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пирамида, основанием которой является правильный многоугольник, а вершина проецируется в центр основания.</a:t>
            </a:r>
          </a:p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Прямоугольная пирамида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пирамида, у которой одно из боковых ребер перпендикулярно основанию.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3AAAD81-4958-4E1C-833B-DCA3068E03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23" t="28184" r="48518" b="25804"/>
          <a:stretch/>
        </p:blipFill>
        <p:spPr>
          <a:xfrm>
            <a:off x="225036" y="3910847"/>
            <a:ext cx="2631550" cy="2915322"/>
          </a:xfrm>
          <a:prstGeom prst="rect">
            <a:avLst/>
          </a:prstGeom>
        </p:spPr>
      </p:pic>
      <p:pic>
        <p:nvPicPr>
          <p:cNvPr id="4112" name="Picture 16" descr="Пирамида. Прямоугольная пирамида. Правильная пирамида. Объем пирамиды.  Тетраэдр">
            <a:extLst>
              <a:ext uri="{FF2B5EF4-FFF2-40B4-BE49-F238E27FC236}">
                <a16:creationId xmlns="" xmlns:a16="http://schemas.microsoft.com/office/drawing/2014/main" id="{2E0B0A3D-1E08-4767-999C-7F408C85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20" y="4090368"/>
            <a:ext cx="3897616" cy="2079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7DCE7C3-C524-42F1-9E28-903097345B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961"/>
          <a:stretch/>
        </p:blipFill>
        <p:spPr>
          <a:xfrm>
            <a:off x="7437957" y="4090368"/>
            <a:ext cx="3979646" cy="22212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002FEE-2D5B-4E5A-BF47-8CFF479F25EA}"/>
              </a:ext>
            </a:extLst>
          </p:cNvPr>
          <p:cNvSpPr txBox="1"/>
          <p:nvPr/>
        </p:nvSpPr>
        <p:spPr>
          <a:xfrm>
            <a:off x="6688976" y="6180523"/>
            <a:ext cx="5072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Развертка правильной четырехугольной пирамиды</a:t>
            </a:r>
          </a:p>
        </p:txBody>
      </p:sp>
    </p:spTree>
    <p:extLst>
      <p:ext uri="{BB962C8B-B14F-4D97-AF65-F5344CB8AC3E}">
        <p14:creationId xmlns="" xmlns:p14="http://schemas.microsoft.com/office/powerpoint/2010/main" val="29757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DB9A778-8304-4063-BCCA-FC53F6BEB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7" t="21456" r="2970" b="5287"/>
          <a:stretch/>
        </p:blipFill>
        <p:spPr>
          <a:xfrm>
            <a:off x="1156805" y="1011278"/>
            <a:ext cx="9878390" cy="59097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969079-BB5D-4C24-BD3C-46ED6C616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24" t="35883" r="48519" b="46667"/>
          <a:stretch/>
        </p:blipFill>
        <p:spPr>
          <a:xfrm>
            <a:off x="6258560" y="2020614"/>
            <a:ext cx="1828800" cy="2251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87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A0AA22-CBBD-49DA-8078-CB7FEC14D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13220" r="3161" b="7127"/>
          <a:stretch/>
        </p:blipFill>
        <p:spPr>
          <a:xfrm>
            <a:off x="1587062" y="1011278"/>
            <a:ext cx="9017876" cy="5944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81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44BE23-86BD-468F-96DE-A524E2FC0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8" t="21303" r="3065" b="15096"/>
          <a:stretch/>
        </p:blipFill>
        <p:spPr>
          <a:xfrm>
            <a:off x="1291182" y="1335841"/>
            <a:ext cx="9609636" cy="4997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44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1178A9-801E-4695-A3DC-72BF010975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0996" r="3256" b="15096"/>
          <a:stretch/>
        </p:blipFill>
        <p:spPr>
          <a:xfrm>
            <a:off x="1412166" y="1292771"/>
            <a:ext cx="9367667" cy="4960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25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4C12CC-DF89-4CE0-8B76-E9F067A21507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ЛИНИИ, ПРИМЕНЯЕМЫЕ НА ЧЕРТЕЖЕ. ГОСТ 2.303—68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6659E9-3C16-4EB0-A228-A05595610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49" t="15614" r="27873" b="5593"/>
          <a:stretch/>
        </p:blipFill>
        <p:spPr>
          <a:xfrm>
            <a:off x="0" y="914398"/>
            <a:ext cx="5549152" cy="5943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78E1010-2EC2-4DA6-93B0-D8C4E2F4B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8" t="26667" r="28257" b="14483"/>
          <a:stretch/>
        </p:blipFill>
        <p:spPr>
          <a:xfrm>
            <a:off x="5549152" y="1251248"/>
            <a:ext cx="6463862" cy="5269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34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75A2B3-3654-4FD2-8198-917DA91A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1303" r="41283" b="6513"/>
          <a:stretch/>
        </p:blipFill>
        <p:spPr>
          <a:xfrm>
            <a:off x="512779" y="1045755"/>
            <a:ext cx="4502883" cy="5432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039730-0FB3-40A1-B536-0AAFA1C28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9" t="20792" r="40171" b="8812"/>
          <a:stretch/>
        </p:blipFill>
        <p:spPr>
          <a:xfrm>
            <a:off x="6258560" y="1015075"/>
            <a:ext cx="4781366" cy="5462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56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508F3B6-0639-4E60-9A5D-CCA0772E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0843" r="40901" b="5593"/>
          <a:stretch/>
        </p:blipFill>
        <p:spPr>
          <a:xfrm>
            <a:off x="546538" y="1070797"/>
            <a:ext cx="4435366" cy="5397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243BA0-3A2B-46CA-B486-E337605B91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9" t="21293" r="44540" b="9578"/>
          <a:stretch/>
        </p:blipFill>
        <p:spPr>
          <a:xfrm>
            <a:off x="6096000" y="1092067"/>
            <a:ext cx="4248405" cy="5376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02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08C15A6-D48A-4165-8860-ABF6E2654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7" t="19616" r="19637" b="5747"/>
          <a:stretch/>
        </p:blipFill>
        <p:spPr>
          <a:xfrm>
            <a:off x="267059" y="1339269"/>
            <a:ext cx="5738385" cy="4471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AFE4BE5-BD3B-455D-9BE9-B8A94C7796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9" t="21149" r="21643" b="5134"/>
          <a:stretch/>
        </p:blipFill>
        <p:spPr>
          <a:xfrm>
            <a:off x="6258560" y="1339268"/>
            <a:ext cx="5535428" cy="4471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33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8FDFA9-0457-4F2E-A15F-C0A055BC3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19923" r="20594" b="4981"/>
          <a:stretch/>
        </p:blipFill>
        <p:spPr>
          <a:xfrm>
            <a:off x="314960" y="1450428"/>
            <a:ext cx="5632289" cy="45509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D23F5E9-7684-4DD9-9A30-D4300C807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9" t="21149" r="21643" b="5440"/>
          <a:stretch/>
        </p:blipFill>
        <p:spPr>
          <a:xfrm>
            <a:off x="6244753" y="1554814"/>
            <a:ext cx="5513805" cy="4435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45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176E0C-F4B5-4DA4-B976-6D23E932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0077" r="45116" b="3694"/>
          <a:stretch/>
        </p:blipFill>
        <p:spPr>
          <a:xfrm>
            <a:off x="169947" y="1011278"/>
            <a:ext cx="3950108" cy="5606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202617-B666-4071-9C2B-36447BD5A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94" t="44444" r="36207" b="18545"/>
          <a:stretch/>
        </p:blipFill>
        <p:spPr>
          <a:xfrm>
            <a:off x="5399686" y="1011278"/>
            <a:ext cx="5196839" cy="27827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F720516-FEA8-4EA5-A1C3-D0FDF03E0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19" t="43525" r="26820" b="16321"/>
          <a:stretch/>
        </p:blipFill>
        <p:spPr>
          <a:xfrm>
            <a:off x="5399686" y="3890942"/>
            <a:ext cx="5750639" cy="2782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84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 ПОВЕРХНОСТИ ВРАЩЕНИЯ И МНОГОГРАННИКИ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5404AF-1CA5-46CE-A40A-2AA1D137A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0384" r="46552" b="3693"/>
          <a:stretch/>
        </p:blipFill>
        <p:spPr>
          <a:xfrm>
            <a:off x="314960" y="1070797"/>
            <a:ext cx="3525420" cy="52068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F7C047E-CDD1-4CD2-89C0-66BB42ACDC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8" t="42912" r="36973" b="20153"/>
          <a:stretch/>
        </p:blipFill>
        <p:spPr>
          <a:xfrm>
            <a:off x="5243756" y="1070797"/>
            <a:ext cx="5140363" cy="27901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57F6C0D-F44C-4C04-BEDA-857AB2AC1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36" t="43832" r="30938" b="15614"/>
          <a:stretch/>
        </p:blipFill>
        <p:spPr>
          <a:xfrm>
            <a:off x="5243756" y="4014547"/>
            <a:ext cx="5361985" cy="2749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95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НАЧЕРТАТЕЛЬНОЙ ГЕОМЕТРИИ. ПРИНЯТЫЕ ОБОЗНАЧЕНИЯ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47031D-3D62-407E-A5C8-AB9AC7379E2C}"/>
              </a:ext>
            </a:extLst>
          </p:cNvPr>
          <p:cNvSpPr/>
          <p:nvPr/>
        </p:nvSpPr>
        <p:spPr>
          <a:xfrm>
            <a:off x="314960" y="889358"/>
            <a:ext cx="117349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 Точки в пространстве — прописными буквами латинского алфавита А, В, С, а также цифрами.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 Последовательность точек (и других элементов) — подстрочными индексами: А1, А2 , А3 , ... 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3. Линии в пространстве — по точкам, определяющим линию, и строчными буквами латинского алфавита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a, b, c … 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4. Углы — строчными буквами греческого алфавита µ,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ϕ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5. Плоскости — строчными буквами греческого алфавита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6. Поверхности — римскими цифрами, а также прописными буквами русского алфавита: цилиндр — Ц, конус — К, сфера —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Сф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... 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7. Плоскости проекций — строчной буквой греческого алфавита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Произвольная плоскость —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Горизонтальная — </a:t>
            </a:r>
            <a:r>
              <a:rPr lang="el-GR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Фронтальная — 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Профильная (или дополнительная) — 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Любая дополнительная — 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… 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8. Оси проекций — строчными буквами х, у, z. Начало координат — прописной буквой О.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9. Проекции точек: на произвольную плоскость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А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на горизонтальную плоскость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В’, 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на фронтальную плоскость 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на профильную плоскость 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’’’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дополнительную плоскость π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… 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Проекции линий — по проекциям точек, определяющих линию; кроме того: горизонтальная линия — буквой h; фронтальная линия — буквой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; профильная линия — буквой р.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Обозначение плоскостей, заданных следами: горизонтальный след плоскости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фронтальный след плоскости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f’’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профильный след плоскости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p’’’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тех случаях, когда плоскость не требует наименования, обозначение следов упрощено — 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f’’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p’’’</a:t>
            </a:r>
            <a:r>
              <a:rPr lang="ru-RU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 преобразовании эпюра (чертежа) вращением (или совмещением) в новом положении точки —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¯A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¯B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¯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плоскости —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¯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¯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¯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787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ПРОЕКЦИЙ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9B05DF1-14C0-47C6-B191-A306DFBC7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5" t="43065" r="53832" b="29042"/>
          <a:stretch/>
        </p:blipFill>
        <p:spPr>
          <a:xfrm>
            <a:off x="445544" y="1215952"/>
            <a:ext cx="3164400" cy="2768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B056F98-0C6E-4DA8-AEDD-8EB1372DC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2" t="54100" r="40171" b="16628"/>
          <a:stretch/>
        </p:blipFill>
        <p:spPr>
          <a:xfrm>
            <a:off x="6526306" y="1585284"/>
            <a:ext cx="3304088" cy="2701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2D9A63F-2DC8-45D2-9614-2F0DDC1697AE}"/>
              </a:ext>
            </a:extLst>
          </p:cNvPr>
          <p:cNvSpPr txBox="1"/>
          <p:nvPr/>
        </p:nvSpPr>
        <p:spPr>
          <a:xfrm>
            <a:off x="133396" y="6478741"/>
            <a:ext cx="414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Центральные проекции (конические)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32C24EA-365F-46E2-8E1E-E3E65608AE98}"/>
              </a:ext>
            </a:extLst>
          </p:cNvPr>
          <p:cNvSpPr txBox="1"/>
          <p:nvPr/>
        </p:nvSpPr>
        <p:spPr>
          <a:xfrm>
            <a:off x="5754289" y="1215952"/>
            <a:ext cx="484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Параллельные проекции (цилиндрические)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967F81F-C212-4CDF-83FA-3D72DAFFE5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44392" r="27639" b="27402"/>
          <a:stretch/>
        </p:blipFill>
        <p:spPr>
          <a:xfrm>
            <a:off x="448078" y="3984803"/>
            <a:ext cx="3163396" cy="2493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94EBC74-137B-4B44-9B9D-D6F4189DF1C9}"/>
              </a:ext>
            </a:extLst>
          </p:cNvPr>
          <p:cNvSpPr txBox="1"/>
          <p:nvPr/>
        </p:nvSpPr>
        <p:spPr>
          <a:xfrm>
            <a:off x="6129746" y="6478741"/>
            <a:ext cx="175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Косоугольные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471A8D1-030F-42A5-8B6A-EF42558344E0}"/>
              </a:ext>
            </a:extLst>
          </p:cNvPr>
          <p:cNvSpPr txBox="1"/>
          <p:nvPr/>
        </p:nvSpPr>
        <p:spPr>
          <a:xfrm>
            <a:off x="8747678" y="6504701"/>
            <a:ext cx="215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Ортогональные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F6BB688-06C1-4F6A-B0ED-666EADB98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29" t="42667" r="27357" b="31527"/>
          <a:stretch/>
        </p:blipFill>
        <p:spPr>
          <a:xfrm>
            <a:off x="8747678" y="4210509"/>
            <a:ext cx="1889615" cy="23784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8913C64-9629-4730-B647-FC42AAE31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528" y="4376345"/>
            <a:ext cx="2722284" cy="2136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1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МОНЖА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FBC66C6-F6F5-4920-A58A-B027854D803A}"/>
              </a:ext>
            </a:extLst>
          </p:cNvPr>
          <p:cNvSpPr/>
          <p:nvPr/>
        </p:nvSpPr>
        <p:spPr>
          <a:xfrm>
            <a:off x="314960" y="1045755"/>
            <a:ext cx="6148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Монжа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метод параллельного проецирования на две взаимно перпендикулярные плоскости проекций.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5687792-42BD-448D-81F6-C68D7DD9A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7" t="51341" r="30843" b="21992"/>
          <a:stretch/>
        </p:blipFill>
        <p:spPr>
          <a:xfrm>
            <a:off x="2569217" y="2661219"/>
            <a:ext cx="7053565" cy="3008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45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ТОЧКИ. ТОЧКА В СИСТЕМЕ ДВУХ ПЛОСКОСТЕЙ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78BAD74-34E4-4975-80AB-1966A3039C3F}"/>
              </a:ext>
            </a:extLst>
          </p:cNvPr>
          <p:cNvSpPr/>
          <p:nvPr/>
        </p:nvSpPr>
        <p:spPr>
          <a:xfrm>
            <a:off x="5360277" y="11682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проекции точки вполне определяют ее положение в пространстве относительно данной системы плоскостей проекций.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BDA8383-25C2-47E0-9E60-120E478FD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98" t="50000" r="29023" b="18008"/>
          <a:stretch/>
        </p:blipFill>
        <p:spPr>
          <a:xfrm>
            <a:off x="4855278" y="2460891"/>
            <a:ext cx="7105997" cy="33291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A91892-91E1-4F24-9E30-59A02966D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" y="1995487"/>
            <a:ext cx="5181600" cy="2867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0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4C12CC-DF89-4CE0-8B76-E9F067A21507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ЛИНИИ, ПРИМЕНЯЕМЫЕ НА ЧЕРТЕЖЕ. ГОСТ 2.303—68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BFFEBD-0782-4421-A89A-FA69595281F5}"/>
              </a:ext>
            </a:extLst>
          </p:cNvPr>
          <p:cNvSpPr/>
          <p:nvPr/>
        </p:nvSpPr>
        <p:spPr>
          <a:xfrm>
            <a:off x="314960" y="984370"/>
            <a:ext cx="115934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Сплошная толстая основная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применяется для изображения видимого контура предмета, контура вынесенного сечения и разреза.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Сплошная тонкая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применяется для изображения размерных и выносных линий, штриховки сечений, линии контура наложенного сечения, полки линий-выносок, линии-выноски, линий ограничения выносных элементов на видах, разрезах, сечениях.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Сплошная волнистая линия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применяется для изображения линий обрыва, линий разграничения вида и разреза.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Штриховая линия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применяется для изображения линий невидимого контура.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Штрих-пунктирная тонкая линия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изображения осевых и центровых линий, линий сечения, являющихся осями симметрии для наложенных или вынесенных сечений.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Штрих-пунктирная утолщенная линия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изображения линий, обозначающих поверхности, подлежащие термообработке или покрытию.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Разомкнутая линия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применяется для обозначения линий сечения.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Сплошная тонкая с изломами линия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изображения длинных линий обрыва. </a:t>
            </a:r>
          </a:p>
          <a:p>
            <a:r>
              <a:rPr lang="ru-RU" sz="20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Штрих-пунктирная с двумя точками тонкая линия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изображения частей изделий в крайних или промежуточных положениях, линий сгиба на развертках. </a:t>
            </a:r>
          </a:p>
        </p:txBody>
      </p:sp>
    </p:spTree>
    <p:extLst>
      <p:ext uri="{BB962C8B-B14F-4D97-AF65-F5344CB8AC3E}">
        <p14:creationId xmlns="" xmlns:p14="http://schemas.microsoft.com/office/powerpoint/2010/main" val="41533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ТОЧКИ. ТОЧКА В СИСТЕМЕ ТРЕХ ПЛОСКОСТЕЙ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B19363F-7D08-4DEB-A569-D22DC9DAF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69" t="33103" r="38027" b="33027"/>
          <a:stretch/>
        </p:blipFill>
        <p:spPr>
          <a:xfrm>
            <a:off x="598563" y="1514616"/>
            <a:ext cx="3738003" cy="3177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461923-BCE9-4153-BAA7-D0D94DA21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9" t="38774" r="27203" b="21379"/>
          <a:stretch/>
        </p:blipFill>
        <p:spPr>
          <a:xfrm>
            <a:off x="5198785" y="1011278"/>
            <a:ext cx="6993215" cy="368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C227F82-5C1F-4E56-9AF7-8D14F1D68719}"/>
              </a:ext>
            </a:extLst>
          </p:cNvPr>
          <p:cNvSpPr txBox="1"/>
          <p:nvPr/>
        </p:nvSpPr>
        <p:spPr>
          <a:xfrm>
            <a:off x="261773" y="4788796"/>
            <a:ext cx="5004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горизонтальная плоскость проекций;</a:t>
            </a:r>
          </a:p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фронтальная плоскость проекций;</a:t>
            </a:r>
          </a:p>
          <a:p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профильная плоскость проекций.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4E2722B-2BF2-4889-9F53-4A8C23B09294}"/>
              </a:ext>
            </a:extLst>
          </p:cNvPr>
          <p:cNvSpPr/>
          <p:nvPr/>
        </p:nvSpPr>
        <p:spPr>
          <a:xfrm>
            <a:off x="5834227" y="46919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Расстояние точки А от плоскости π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измеряется на чертеже отрезком А’’А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или отрезком А’’’А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расстояние от π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отрезком А’А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 отрезком A’’’A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расстояние от π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отрезком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А’А</a:t>
            </a:r>
            <a:r>
              <a:rPr lang="ru-RU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или отрезком A’’A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26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034E04F-C821-41E3-B62E-4EC564BEE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06" t="20996" r="3352" b="14789"/>
          <a:stretch/>
        </p:blipFill>
        <p:spPr>
          <a:xfrm>
            <a:off x="1011620" y="1167675"/>
            <a:ext cx="10168759" cy="5345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24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CCA9EB-46A2-436C-A079-7A57EFB821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20996" r="3352" b="14789"/>
          <a:stretch/>
        </p:blipFill>
        <p:spPr>
          <a:xfrm>
            <a:off x="977462" y="1167675"/>
            <a:ext cx="10237076" cy="5454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5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91378B1-6E8C-465C-96C7-39D753B98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9" t="43065" r="3352" b="37778"/>
          <a:stretch/>
        </p:blipFill>
        <p:spPr>
          <a:xfrm>
            <a:off x="448160" y="1507501"/>
            <a:ext cx="11620800" cy="1847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98AD61F-6D62-454B-8F28-AC02AE23F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9" t="43092" r="3352" b="38085"/>
          <a:stretch/>
        </p:blipFill>
        <p:spPr>
          <a:xfrm>
            <a:off x="448160" y="3652282"/>
            <a:ext cx="11620800" cy="1814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25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ПРОЕЦИРОВАНИЕ ТОЧКИ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030456A-9F26-4D5F-98A0-8E1AA6901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95" t="43219" r="3064" b="38237"/>
          <a:stretch/>
        </p:blipFill>
        <p:spPr>
          <a:xfrm>
            <a:off x="285600" y="1578759"/>
            <a:ext cx="11620800" cy="17642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CF2664F-305E-4824-98D8-A9DA569FEF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23" t="43361" r="3399" b="37726"/>
          <a:stretch/>
        </p:blipFill>
        <p:spPr>
          <a:xfrm>
            <a:off x="285600" y="3683696"/>
            <a:ext cx="11620800" cy="1805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54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ОРТОГОНАЛЬНЫЕ ПРОЕКЦИИ И СИСТЕМА ПРЯМОУГОЛЬНЫХ КООРДИНАТ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C3D643-B384-4F38-B40A-C9D1CA5090EE}"/>
              </a:ext>
            </a:extLst>
          </p:cNvPr>
          <p:cNvSpPr txBox="1"/>
          <p:nvPr/>
        </p:nvSpPr>
        <p:spPr>
          <a:xfrm>
            <a:off x="-2273" y="5512647"/>
            <a:ext cx="38910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Прямоугольные координаты точки:</a:t>
            </a:r>
          </a:p>
          <a:p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– 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абсцисса (отрезок АА</a:t>
            </a:r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’’’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600" b="1" dirty="0" err="1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lang="ru-RU" sz="1600" b="1" baseline="-25000" dirty="0" err="1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– ордината (отрезок АА</a:t>
            </a:r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600" b="1" dirty="0" err="1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lang="ru-RU" sz="1600" b="1" baseline="-25000" dirty="0" err="1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аппликата (отрезок АА</a:t>
            </a:r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ОА</a:t>
            </a:r>
            <a:r>
              <a:rPr lang="en-US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b="1" dirty="0">
              <a:solidFill>
                <a:srgbClr val="023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C7BC6A1-25F5-4570-9186-38965F866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84" t="37020" r="39182" b="31764"/>
          <a:stretch/>
        </p:blipFill>
        <p:spPr>
          <a:xfrm>
            <a:off x="235533" y="1070797"/>
            <a:ext cx="3672732" cy="3070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03EB990-B48B-42CB-A39A-FB3CAFC51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9" t="38774" r="27203" b="21379"/>
          <a:stretch/>
        </p:blipFill>
        <p:spPr>
          <a:xfrm>
            <a:off x="3908265" y="1059288"/>
            <a:ext cx="5856569" cy="3082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EAF43-5603-4894-97C7-935D8A5FEF7F}"/>
              </a:ext>
            </a:extLst>
          </p:cNvPr>
          <p:cNvSpPr txBox="1"/>
          <p:nvPr/>
        </p:nvSpPr>
        <p:spPr>
          <a:xfrm>
            <a:off x="-2273" y="4073857"/>
            <a:ext cx="3437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Плоскости координат: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горизонтальная плоскость;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фронтальная плоскость;</a:t>
            </a:r>
          </a:p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1600" b="1" baseline="-25000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профильная плоскость.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290D60A-414B-41B1-B1B5-C4A1070DE8B2}"/>
              </a:ext>
            </a:extLst>
          </p:cNvPr>
          <p:cNvSpPr/>
          <p:nvPr/>
        </p:nvSpPr>
        <p:spPr>
          <a:xfrm>
            <a:off x="-2273" y="516258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 координат:</a:t>
            </a:r>
            <a:r>
              <a:rPr lang="en-US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Ox, Oy, Oz.</a:t>
            </a:r>
            <a:endParaRPr lang="ru-RU" sz="1600" b="1" dirty="0">
              <a:solidFill>
                <a:srgbClr val="023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AC8669E-D14D-4AC2-B6A8-D35C23C32825}"/>
              </a:ext>
            </a:extLst>
          </p:cNvPr>
          <p:cNvSpPr/>
          <p:nvPr/>
        </p:nvSpPr>
        <p:spPr>
          <a:xfrm>
            <a:off x="3888792" y="41416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Параллелепипед координат (рисунок 64)</a:t>
            </a:r>
          </a:p>
        </p:txBody>
      </p:sp>
      <p:pic>
        <p:nvPicPr>
          <p:cNvPr id="1026" name="Picture 2" descr="Расположение и нумерация октантов в пространстве">
            <a:extLst>
              <a:ext uri="{FF2B5EF4-FFF2-40B4-BE49-F238E27FC236}">
                <a16:creationId xmlns="" xmlns:a16="http://schemas.microsoft.com/office/drawing/2014/main" id="{D34D1F63-80CB-43F8-AB66-E33FCDF2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74" y="3594330"/>
            <a:ext cx="3415436" cy="3136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ЛИНИИ. ПРЯМАЯ ОБЩЕГО ПОЛОЖЕНИЯ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25701" t="38050" r="55403" b="32657"/>
          <a:stretch>
            <a:fillRect/>
          </a:stretch>
        </p:blipFill>
        <p:spPr bwMode="auto">
          <a:xfrm>
            <a:off x="1364775" y="1119111"/>
            <a:ext cx="3466532" cy="30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59307" y="4039729"/>
            <a:ext cx="5797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Проекция отрезка на горизонтальную плоскость проекций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33403" t="33592" r="36955" b="20000"/>
          <a:stretch>
            <a:fillRect/>
          </a:stretch>
        </p:blipFill>
        <p:spPr bwMode="auto">
          <a:xfrm>
            <a:off x="6714699" y="1228300"/>
            <a:ext cx="4517409" cy="39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6005016" y="5180294"/>
            <a:ext cx="618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Построение проекций отрезка АВ на три плоскости проекций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9106" y="4418032"/>
            <a:ext cx="44877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Каждая из проекций меньше самого отрезка: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A’B’&lt;AB;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A’’B’’&lt;AB;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A’’’B’’’&lt;AB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584" y="57105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Прямой общего положения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называется прямая, которая </a:t>
            </a:r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параллельна и НЕ перпендикулярна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 одной из плоскости проекций.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00656" y="57241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Прямые частного положения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это прямые, лежащие в плоскости, </a:t>
            </a:r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ПАРАЛЛЕЛЬНОЙ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одной из основных плоскостей проекций.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ПАРАЛЛЕЛЬНА ОДНОЙ ПЛОСКОСТИ ПРОЕКЦИЙ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9104" t="42826" r="33194" b="18965"/>
          <a:stretch>
            <a:fillRect/>
          </a:stretch>
        </p:blipFill>
        <p:spPr bwMode="auto">
          <a:xfrm>
            <a:off x="327545" y="1059271"/>
            <a:ext cx="4872251" cy="277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27552" t="41841" r="33940" b="18995"/>
          <a:stretch>
            <a:fillRect/>
          </a:stretch>
        </p:blipFill>
        <p:spPr bwMode="auto">
          <a:xfrm>
            <a:off x="7056223" y="1071190"/>
            <a:ext cx="4926510" cy="281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 l="27373" t="26080" r="32776" b="22816"/>
          <a:stretch>
            <a:fillRect/>
          </a:stretch>
        </p:blipFill>
        <p:spPr bwMode="auto">
          <a:xfrm>
            <a:off x="4094329" y="3657600"/>
            <a:ext cx="4162566" cy="300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0" y="3858484"/>
            <a:ext cx="29602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Горизонтальная прямая</a:t>
            </a:r>
            <a:endParaRPr lang="ru-RU" dirty="0" smtClean="0">
              <a:solidFill>
                <a:srgbClr val="023CA7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=АВ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547943" y="3954017"/>
            <a:ext cx="26440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Фронтальная прямая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C’’D’’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CD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90300" y="5605396"/>
            <a:ext cx="2576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Профильная прямая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EF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’’’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’’’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= EF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ПАРАЛЛЕЛЬНА ДВУМ ПЛОСКОСТЯМ ПРОЕКЦИЙ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29194" t="26746" r="31940" b="20000"/>
          <a:stretch>
            <a:fillRect/>
          </a:stretch>
        </p:blipFill>
        <p:spPr bwMode="auto">
          <a:xfrm>
            <a:off x="3698543" y="2074460"/>
            <a:ext cx="4550804" cy="35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27104" t="17323" r="49433" b="45741"/>
          <a:stretch>
            <a:fillRect/>
          </a:stretch>
        </p:blipFill>
        <p:spPr bwMode="auto">
          <a:xfrm>
            <a:off x="300250" y="1047544"/>
            <a:ext cx="2483893" cy="219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0" y="3302758"/>
            <a:ext cx="380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АВ 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A’B’ = AB; A’’B’’ = AB; A’’’B’’’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точка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 l="56060" t="16080" r="31671" b="45074"/>
          <a:stretch>
            <a:fillRect/>
          </a:stretch>
        </p:blipFill>
        <p:spPr bwMode="auto">
          <a:xfrm>
            <a:off x="0" y="4032913"/>
            <a:ext cx="1586217" cy="282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75982" y="5966009"/>
            <a:ext cx="403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C’D’ = CD; C’’D’’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точка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C’’’D’’’ = CD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 l="39463" t="42000" r="42268" b="20269"/>
          <a:stretch>
            <a:fillRect/>
          </a:stretch>
        </p:blipFill>
        <p:spPr bwMode="auto">
          <a:xfrm>
            <a:off x="9146073" y="1187355"/>
            <a:ext cx="2290751" cy="266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8374135" y="4016653"/>
            <a:ext cx="378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EF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EF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E’F’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точка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E’’F’’= EF; E’’’F’’’ = EF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20866" t="21970" r="2925" b="60836"/>
          <a:stretch>
            <a:fillRect/>
          </a:stretch>
        </p:blipFill>
        <p:spPr bwMode="auto">
          <a:xfrm>
            <a:off x="341193" y="2088106"/>
            <a:ext cx="11620800" cy="147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l="20687" t="44896" r="2925" b="36318"/>
          <a:stretch>
            <a:fillRect/>
          </a:stretch>
        </p:blipFill>
        <p:spPr bwMode="auto">
          <a:xfrm>
            <a:off x="286603" y="3739487"/>
            <a:ext cx="11641540" cy="161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583C893-609E-46BA-AC4B-5B2ECEFB9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8" t="43294" r="3006" b="34118"/>
          <a:stretch/>
        </p:blipFill>
        <p:spPr>
          <a:xfrm>
            <a:off x="447975" y="1111138"/>
            <a:ext cx="11621169" cy="2139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928A40-78A7-4513-8C34-22F5848607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21" t="43136" r="3202" b="34276"/>
          <a:stretch/>
        </p:blipFill>
        <p:spPr>
          <a:xfrm>
            <a:off x="448342" y="3434135"/>
            <a:ext cx="11620800" cy="2153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1E71F89-5E13-48CC-A1E4-62718753D6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81" t="49925" r="31992" b="32567"/>
          <a:stretch/>
        </p:blipFill>
        <p:spPr>
          <a:xfrm>
            <a:off x="8103476" y="3638500"/>
            <a:ext cx="3640182" cy="17449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6F4A6AF-E522-4323-89AC-FE0824E312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28" t="49925" r="36590" b="33487"/>
          <a:stretch/>
        </p:blipFill>
        <p:spPr>
          <a:xfrm>
            <a:off x="8407248" y="1328267"/>
            <a:ext cx="3032637" cy="16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F61DAB-26C6-4829-9E59-908593FD57B9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ЛИНИИ, ПРИМЕНЯЕМЫЕ НА ЧЕРТЕЖЕ. ГОСТ 2.303—68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0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0866" t="44418" r="3015" b="36159"/>
          <a:stretch>
            <a:fillRect/>
          </a:stretch>
        </p:blipFill>
        <p:spPr bwMode="auto">
          <a:xfrm>
            <a:off x="366484" y="1951647"/>
            <a:ext cx="11620800" cy="166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20687" t="44418" r="2836" b="36000"/>
          <a:stretch>
            <a:fillRect/>
          </a:stretch>
        </p:blipFill>
        <p:spPr bwMode="auto">
          <a:xfrm>
            <a:off x="373039" y="3493844"/>
            <a:ext cx="11655188" cy="167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20687" t="21174" r="2836" b="58289"/>
          <a:stretch>
            <a:fillRect/>
          </a:stretch>
        </p:blipFill>
        <p:spPr bwMode="auto">
          <a:xfrm>
            <a:off x="327546" y="1787870"/>
            <a:ext cx="11655188" cy="176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20478" t="50597" r="2955" b="29980"/>
          <a:stretch>
            <a:fillRect/>
          </a:stretch>
        </p:blipFill>
        <p:spPr bwMode="auto">
          <a:xfrm>
            <a:off x="332095" y="3657615"/>
            <a:ext cx="11668836" cy="166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 ОТРЕЗКА ПРЯМОЙ ЛИНИИ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20687" t="44577" r="2836" b="36159"/>
          <a:stretch>
            <a:fillRect/>
          </a:stretch>
        </p:blipFill>
        <p:spPr bwMode="auto">
          <a:xfrm>
            <a:off x="354842" y="1815165"/>
            <a:ext cx="11655188" cy="16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8096" y="2524849"/>
            <a:ext cx="504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Профильно-проецирующая прямая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 l="20687" t="44577" r="3015" b="36000"/>
          <a:stretch>
            <a:fillRect/>
          </a:stretch>
        </p:blipFill>
        <p:spPr bwMode="auto">
          <a:xfrm>
            <a:off x="327546" y="3493840"/>
            <a:ext cx="11627892" cy="166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ПРОЕЦИРОВАНИЕ ПЛОСКИХ ФИГУР. СПОСОБЫ ЗАДАНИЯ ПЛОСКОСТИ НА ЧЕРТЕЖЕ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25433" t="13373" r="54557" b="52892"/>
          <a:stretch>
            <a:fillRect/>
          </a:stretch>
        </p:blipFill>
        <p:spPr bwMode="auto">
          <a:xfrm>
            <a:off x="1487612" y="1010705"/>
            <a:ext cx="2920620" cy="276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852383" y="900750"/>
            <a:ext cx="6359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23CA7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Плоскость задана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23CA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 l="51481" t="13373" r="36875" b="51512"/>
          <a:stretch>
            <a:fillRect/>
          </a:stretch>
        </p:blipFill>
        <p:spPr bwMode="auto">
          <a:xfrm>
            <a:off x="8375439" y="1064525"/>
            <a:ext cx="1601079" cy="271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 l="27502" t="50355" r="56541" b="20000"/>
          <a:stretch>
            <a:fillRect/>
          </a:stretch>
        </p:blipFill>
        <p:spPr bwMode="auto">
          <a:xfrm>
            <a:off x="1710310" y="4094328"/>
            <a:ext cx="2370375" cy="247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 l="50877" t="47875" r="34000" b="20000"/>
          <a:stretch>
            <a:fillRect/>
          </a:stretch>
        </p:blipFill>
        <p:spPr bwMode="auto">
          <a:xfrm>
            <a:off x="8201256" y="4053383"/>
            <a:ext cx="2107357" cy="25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04720" y="3708358"/>
            <a:ext cx="5378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проекциями трех точек, не лежащих на одной прямой 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665520" y="3722006"/>
            <a:ext cx="4793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проекциями прямой и точки, взятой вне прямой 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74931" y="6519446"/>
            <a:ext cx="4338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проекциями двух пересекающихся прямых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231946" y="6519446"/>
            <a:ext cx="4043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проекциями двух параллельных прямых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/>
          <a:srcRect l="37254" t="38687" r="40268" b="25652"/>
          <a:stretch>
            <a:fillRect/>
          </a:stretch>
        </p:blipFill>
        <p:spPr bwMode="auto">
          <a:xfrm>
            <a:off x="0" y="928047"/>
            <a:ext cx="3150319" cy="28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5"/>
          <a:srcRect l="33015" t="29900" r="48537" b="32368"/>
          <a:stretch>
            <a:fillRect/>
          </a:stretch>
        </p:blipFill>
        <p:spPr bwMode="auto">
          <a:xfrm>
            <a:off x="5977718" y="914401"/>
            <a:ext cx="2811438" cy="32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6"/>
          <a:srcRect l="34716" t="47731" r="48448" b="17244"/>
          <a:stretch>
            <a:fillRect/>
          </a:stretch>
        </p:blipFill>
        <p:spPr bwMode="auto">
          <a:xfrm>
            <a:off x="3152632" y="3855492"/>
            <a:ext cx="2565779" cy="30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7"/>
          <a:srcRect l="30418" t="24647" r="45672" b="34119"/>
          <a:stretch>
            <a:fillRect/>
          </a:stretch>
        </p:blipFill>
        <p:spPr bwMode="auto">
          <a:xfrm>
            <a:off x="9195236" y="3951027"/>
            <a:ext cx="2996764" cy="290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524836" y="1132763"/>
            <a:ext cx="3037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Плоскость общего положения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81625" y="1094093"/>
            <a:ext cx="4137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Горизонтально-проецирующая плоскость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19446"/>
            <a:ext cx="3874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Фронтально-проецирующая плоскость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7930" y="6519446"/>
            <a:ext cx="3830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Профильно-проецирующая плоскость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70746" y="1555845"/>
            <a:ext cx="26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пересекает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361463" y="1483772"/>
            <a:ext cx="1959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АВС 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A’B’C’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прямая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784311" y="5730500"/>
            <a:ext cx="2178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АВС 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A’’’B’’’C’’’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прямая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0114" y="5757796"/>
            <a:ext cx="2037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DEF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D’’E’’F’’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прямая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7843" y="1570558"/>
            <a:ext cx="427415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68490" y="5311252"/>
            <a:ext cx="330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Горизонтальная плоскость</a:t>
            </a:r>
            <a:endParaRPr lang="ru-RU" b="1" dirty="0">
              <a:solidFill>
                <a:srgbClr val="023C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3886" y="5277500"/>
            <a:ext cx="298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Фронтальная плоскость</a:t>
            </a:r>
            <a:endParaRPr lang="ru-RU" b="1" dirty="0">
              <a:solidFill>
                <a:srgbClr val="023C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9117" y="5236556"/>
            <a:ext cx="291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Профильная плоскость</a:t>
            </a:r>
            <a:endParaRPr lang="ru-RU" b="1" dirty="0">
              <a:solidFill>
                <a:srgbClr val="023CA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5"/>
          <a:srcRect r="5488"/>
          <a:stretch>
            <a:fillRect/>
          </a:stretch>
        </p:blipFill>
        <p:spPr bwMode="auto">
          <a:xfrm>
            <a:off x="191069" y="1704761"/>
            <a:ext cx="3398293" cy="365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2744" y="1658203"/>
            <a:ext cx="423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32262" y="5677469"/>
            <a:ext cx="285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АВС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765343" y="5638801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CDE</a:t>
            </a:r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⟂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CDE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900614" y="5638801"/>
            <a:ext cx="280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EFG</a:t>
            </a:r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EFG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13898" y="6005015"/>
            <a:ext cx="3024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’B’C’=ABC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A’’B’’C’’, A’’’B’’’C’’’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прямые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33331" y="6020937"/>
            <a:ext cx="2955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C’’D’’E’’=CDE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C’D’E’, C’’’D’’’E’’’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прямые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93708" y="6023211"/>
            <a:ext cx="2809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E’’’F’’’G’’’=</a:t>
            </a:r>
            <a:r>
              <a:rPr lang="en-US" dirty="0" smtClean="0"/>
              <a:t> EFG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E’F’G’, E’’F’’G’’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прямые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/>
          <a:srcRect l="20776" t="22448" r="48418" b="34249"/>
          <a:stretch>
            <a:fillRect/>
          </a:stretch>
        </p:blipFill>
        <p:spPr bwMode="auto">
          <a:xfrm>
            <a:off x="228801" y="921382"/>
            <a:ext cx="3961062" cy="313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5"/>
          <a:srcRect l="29701" t="58239" r="48448" b="4826"/>
          <a:stretch>
            <a:fillRect/>
          </a:stretch>
        </p:blipFill>
        <p:spPr bwMode="auto">
          <a:xfrm>
            <a:off x="1201004" y="4029113"/>
            <a:ext cx="2975211" cy="28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/>
          <a:srcRect l="29701" t="20348" r="48448" b="41788"/>
          <a:stretch>
            <a:fillRect/>
          </a:stretch>
        </p:blipFill>
        <p:spPr bwMode="auto">
          <a:xfrm>
            <a:off x="4333508" y="932531"/>
            <a:ext cx="3049931" cy="297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6"/>
          <a:srcRect l="29791" t="38816" r="48537" b="23453"/>
          <a:stretch>
            <a:fillRect/>
          </a:stretch>
        </p:blipFill>
        <p:spPr bwMode="auto">
          <a:xfrm>
            <a:off x="4353634" y="3850699"/>
            <a:ext cx="3070747" cy="30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7"/>
          <a:srcRect l="51284" t="54418" r="28119" b="15493"/>
          <a:stretch>
            <a:fillRect/>
          </a:stretch>
        </p:blipFill>
        <p:spPr bwMode="auto">
          <a:xfrm>
            <a:off x="8052179" y="2442949"/>
            <a:ext cx="3480179" cy="285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/>
          <a:srcRect l="29373" t="17035" r="27731" b="45234"/>
          <a:stretch>
            <a:fillRect/>
          </a:stretch>
        </p:blipFill>
        <p:spPr bwMode="auto">
          <a:xfrm>
            <a:off x="-1" y="914400"/>
            <a:ext cx="5977719" cy="295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 l="29970" t="54418" r="28030" b="8010"/>
          <a:stretch>
            <a:fillRect/>
          </a:stretch>
        </p:blipFill>
        <p:spPr bwMode="auto">
          <a:xfrm>
            <a:off x="6360763" y="928047"/>
            <a:ext cx="5831238" cy="29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 l="28716" t="23214" r="34030" b="43672"/>
          <a:stretch>
            <a:fillRect/>
          </a:stretch>
        </p:blipFill>
        <p:spPr bwMode="auto">
          <a:xfrm>
            <a:off x="0" y="3896435"/>
            <a:ext cx="5923128" cy="296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/>
          <a:srcRect l="28717" t="56328" r="34119" b="10000"/>
          <a:stretch>
            <a:fillRect/>
          </a:stretch>
        </p:blipFill>
        <p:spPr bwMode="auto">
          <a:xfrm>
            <a:off x="6367503" y="3889612"/>
            <a:ext cx="5824498" cy="29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/>
          <a:srcRect l="20687" t="36299" r="2746" b="46189"/>
          <a:stretch>
            <a:fillRect/>
          </a:stretch>
        </p:blipFill>
        <p:spPr bwMode="auto">
          <a:xfrm>
            <a:off x="359391" y="1078173"/>
            <a:ext cx="11668836" cy="15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l="20657" t="25920" r="16209" b="12468"/>
          <a:stretch>
            <a:fillRect/>
          </a:stretch>
        </p:blipFill>
        <p:spPr bwMode="auto">
          <a:xfrm>
            <a:off x="2511187" y="2487871"/>
            <a:ext cx="7588155" cy="41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/>
          <a:srcRect l="20507" t="36299" r="2836" b="46189"/>
          <a:stretch>
            <a:fillRect/>
          </a:stretch>
        </p:blipFill>
        <p:spPr bwMode="auto">
          <a:xfrm>
            <a:off x="509516" y="996287"/>
            <a:ext cx="11682484" cy="15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/>
          <a:srcRect l="20776" t="25473" r="16627" b="12756"/>
          <a:stretch>
            <a:fillRect/>
          </a:stretch>
        </p:blipFill>
        <p:spPr bwMode="auto">
          <a:xfrm>
            <a:off x="2088106" y="2426285"/>
            <a:ext cx="7983941" cy="44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F49715E-DE26-44FC-BDF1-40548697A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43219" r="3065" b="34406"/>
          <a:stretch/>
        </p:blipFill>
        <p:spPr>
          <a:xfrm>
            <a:off x="314959" y="1125976"/>
            <a:ext cx="11620800" cy="21341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0F97D9E-463D-4A0E-9B39-E89B78EC0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6" t="43219" r="3257" b="34712"/>
          <a:stretch/>
        </p:blipFill>
        <p:spPr>
          <a:xfrm>
            <a:off x="314959" y="3597889"/>
            <a:ext cx="11620800" cy="2110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ЛИНИИ, ПРИМЕНЯЕМЫЕ НА ЧЕРТЕЖЕ. ГОСТ 2.303—68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1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/>
          <a:srcRect l="20328" t="25313" r="39821" b="10209"/>
          <a:stretch>
            <a:fillRect/>
          </a:stretch>
        </p:blipFill>
        <p:spPr bwMode="auto">
          <a:xfrm>
            <a:off x="341200" y="1146411"/>
            <a:ext cx="6073254" cy="552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/>
          <a:srcRect l="20418" t="36139" r="52806" b="8458"/>
          <a:stretch>
            <a:fillRect/>
          </a:stretch>
        </p:blipFill>
        <p:spPr bwMode="auto">
          <a:xfrm>
            <a:off x="6701057" y="1089288"/>
            <a:ext cx="4804011" cy="559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ПОЛОЖЕНИЕ ПЛОСКОСТИ ОТНОСИТЕЛЬНО ПЛОСКОСТЕЙ ПРОЕКЦИЙ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/>
          <a:srcRect l="20239" t="25791" r="40627" b="10050"/>
          <a:stretch>
            <a:fillRect/>
          </a:stretch>
        </p:blipFill>
        <p:spPr bwMode="auto">
          <a:xfrm>
            <a:off x="204720" y="1160059"/>
            <a:ext cx="5964072" cy="550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5"/>
          <a:srcRect l="20866" t="35025" r="50209" b="9731"/>
          <a:stretch>
            <a:fillRect/>
          </a:stretch>
        </p:blipFill>
        <p:spPr bwMode="auto">
          <a:xfrm>
            <a:off x="6441747" y="1009933"/>
            <a:ext cx="5227092" cy="561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/>
          <a:srcRect l="33313" t="25950" r="36955" b="31702"/>
          <a:stretch>
            <a:fillRect/>
          </a:stretch>
        </p:blipFill>
        <p:spPr bwMode="auto">
          <a:xfrm>
            <a:off x="382138" y="1187356"/>
            <a:ext cx="5382758" cy="431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/>
          <a:srcRect l="35433" t="43751" r="38328" b="17562"/>
          <a:stretch>
            <a:fillRect/>
          </a:stretch>
        </p:blipFill>
        <p:spPr bwMode="auto">
          <a:xfrm>
            <a:off x="7130588" y="1651378"/>
            <a:ext cx="4360827" cy="361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23081" y="5677469"/>
            <a:ext cx="559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Главный вид изображен на</a:t>
            </a:r>
            <a:r>
              <a:rPr lang="ru-RU" b="1" dirty="0" smtClean="0"/>
              <a:t> фронтальной </a:t>
            </a:r>
            <a:r>
              <a:rPr lang="ru-RU" dirty="0" smtClean="0"/>
              <a:t>плоскости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ru-RU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7369789" y="5206452"/>
            <a:ext cx="37651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 — вид спереди (главный вид);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 — вид сверху;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 — вид слева;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 — вид справа;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 — вид снизу;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 — вид сзади.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/>
          <a:srcRect l="20597" t="33433" r="13493" b="17851"/>
          <a:stretch>
            <a:fillRect/>
          </a:stretch>
        </p:blipFill>
        <p:spPr bwMode="auto">
          <a:xfrm>
            <a:off x="38266" y="1364776"/>
            <a:ext cx="12112790" cy="50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/>
          <a:srcRect l="29642" t="62249" r="60060" b="14189"/>
          <a:stretch>
            <a:fillRect/>
          </a:stretch>
        </p:blipFill>
        <p:spPr bwMode="auto">
          <a:xfrm>
            <a:off x="4763069" y="3330054"/>
            <a:ext cx="2210937" cy="284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/>
          <a:srcRect l="20507" t="32955" r="13493" b="18010"/>
          <a:stretch>
            <a:fillRect/>
          </a:stretch>
        </p:blipFill>
        <p:spPr bwMode="auto">
          <a:xfrm>
            <a:off x="0" y="1305638"/>
            <a:ext cx="12192000" cy="509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/>
          <a:srcRect l="20687" t="32478" r="26388" b="17851"/>
          <a:stretch>
            <a:fillRect/>
          </a:stretch>
        </p:blipFill>
        <p:spPr bwMode="auto">
          <a:xfrm>
            <a:off x="1009934" y="1132764"/>
            <a:ext cx="10194878" cy="538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5"/>
          <a:srcRect l="29910" t="62886" r="59881" b="13552"/>
          <a:stretch>
            <a:fillRect/>
          </a:stretch>
        </p:blipFill>
        <p:spPr bwMode="auto">
          <a:xfrm>
            <a:off x="177422" y="3098044"/>
            <a:ext cx="2333767" cy="302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/>
          <a:srcRect l="20597" t="31841" r="27284" b="17373"/>
          <a:stretch>
            <a:fillRect/>
          </a:stretch>
        </p:blipFill>
        <p:spPr bwMode="auto">
          <a:xfrm>
            <a:off x="1050877" y="1021142"/>
            <a:ext cx="10263117" cy="56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АКСОНОМЕТРИЧЕСКИЕ ПРОЕКЦИИ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07696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Способ </a:t>
            </a:r>
            <a:r>
              <a:rPr lang="ru-RU" b="1" dirty="0" smtClean="0">
                <a:solidFill>
                  <a:srgbClr val="023CA7"/>
                </a:solidFill>
                <a:latin typeface="Arial" pitchFamily="34" charset="0"/>
                <a:cs typeface="Arial" pitchFamily="34" charset="0"/>
              </a:rPr>
              <a:t>аксонометрического проецирования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состоит в том, что данная фигура вместе с осями прямоугольных координат, к которым эта система точек отнесена в пространстве, параллельно проецируется на некоторую плоскость.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Аксонометрическая проекция — Википед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9447"/>
            <a:ext cx="4971479" cy="422575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 l="34055" t="48640" r="36766" b="20448"/>
          <a:stretch>
            <a:fillRect/>
          </a:stretch>
        </p:blipFill>
        <p:spPr bwMode="auto">
          <a:xfrm>
            <a:off x="6855725" y="928046"/>
            <a:ext cx="5336275" cy="31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591869" y="4203510"/>
            <a:ext cx="53908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≠ l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/ l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/ l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коэффициенты искажения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коэффициент искажения по оси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коэффициент искажения по оси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Оау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коэффициент искажения по оси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Оа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КОЭФФИЦИЕНТЫ ИСКАЖЕНИЯ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4210" name="Picture 2" descr="http://profil.adu.by/pluginfile.php/3816/mod_book/chapter/10559/187-189.jpg?time=1603370209673"/>
          <p:cNvPicPr>
            <a:picLocks noChangeAspect="1" noChangeArrowheads="1"/>
          </p:cNvPicPr>
          <p:nvPr/>
        </p:nvPicPr>
        <p:blipFill>
          <a:blip r:embed="rId4"/>
          <a:srcRect b="51557"/>
          <a:stretch>
            <a:fillRect/>
          </a:stretch>
        </p:blipFill>
        <p:spPr bwMode="auto">
          <a:xfrm>
            <a:off x="900765" y="1325488"/>
            <a:ext cx="10621274" cy="4978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КОЭФФИЦИЕНТЫ ИСКАЖЕНИЯ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/>
          <a:srcRect l="20597" t="33565" r="24104" b="47596"/>
          <a:stretch>
            <a:fillRect/>
          </a:stretch>
        </p:blipFill>
        <p:spPr bwMode="auto">
          <a:xfrm>
            <a:off x="245664" y="2361066"/>
            <a:ext cx="11751009" cy="225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/>
          <a:srcRect l="28358" t="37546" r="63209" b="47462"/>
          <a:stretch>
            <a:fillRect/>
          </a:stretch>
        </p:blipFill>
        <p:spPr bwMode="auto">
          <a:xfrm>
            <a:off x="6250675" y="2866028"/>
            <a:ext cx="2060813" cy="20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ФОРМАТЫ. ГОСТ 2.301—68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9F9A9D9-FB9B-446D-B530-202555E65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62" t="28965" r="38793" b="36705"/>
          <a:stretch/>
        </p:blipFill>
        <p:spPr>
          <a:xfrm>
            <a:off x="541875" y="1027583"/>
            <a:ext cx="3830996" cy="3131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FA636D-BC63-41BD-A296-30C072EE9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t="46283" r="28065" b="34407"/>
          <a:stretch/>
        </p:blipFill>
        <p:spPr>
          <a:xfrm>
            <a:off x="4815858" y="948877"/>
            <a:ext cx="7376142" cy="18967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7382268-5A8C-4679-856A-64A7592B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38" y="2845599"/>
            <a:ext cx="5489084" cy="3911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8F2D849-9FC2-43D9-A0B8-2E50D40AEF70}"/>
              </a:ext>
            </a:extLst>
          </p:cNvPr>
          <p:cNvSpPr/>
          <p:nvPr/>
        </p:nvSpPr>
        <p:spPr>
          <a:xfrm>
            <a:off x="0" y="427267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международной классификации чаще всего используют маркировку А, определённую стандартом ISO216. Они имеют фиксированное соотношение сторон </a:t>
            </a: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1:√2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которое называют соотношением Лихтенберга. </a:t>
            </a:r>
            <a:r>
              <a:rPr lang="ru-RU" b="1" dirty="0">
                <a:solidFill>
                  <a:srgbClr val="023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 считается формат A0, а каждый последующий формат получается путём точного разрезания предыдущего листа пополам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Так, если разрезать пополам лист А0, то получится формат А1 и так далее. </a:t>
            </a:r>
          </a:p>
        </p:txBody>
      </p:sp>
    </p:spTree>
    <p:extLst>
      <p:ext uri="{BB962C8B-B14F-4D97-AF65-F5344CB8AC3E}">
        <p14:creationId xmlns="" xmlns:p14="http://schemas.microsoft.com/office/powerpoint/2010/main" val="6393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598563" y="253275"/>
            <a:ext cx="1159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КОЭФФИЦИЕНТЫ ИСКАЖЕНИЯ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C1AC5E-9E67-4699-A171-465BC91A7E72}"/>
              </a:ext>
            </a:extLst>
          </p:cNvPr>
          <p:cNvSpPr txBox="1"/>
          <p:nvPr/>
        </p:nvSpPr>
        <p:spPr>
          <a:xfrm>
            <a:off x="2764221" y="2091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88107" y="4967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/>
          <a:srcRect l="20373" t="33566" r="25970" b="48258"/>
          <a:stretch>
            <a:fillRect/>
          </a:stretch>
        </p:blipFill>
        <p:spPr bwMode="auto">
          <a:xfrm>
            <a:off x="259304" y="2565775"/>
            <a:ext cx="11818262" cy="225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168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"/>
            <a:ext cx="12192000" cy="687486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7230" y="2763756"/>
            <a:ext cx="7488832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altLang="ru-RU" sz="5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0C699427-076B-1DD5-84C7-4DF1217F4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3" y="695326"/>
            <a:ext cx="2163493" cy="801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9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699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C699427-076B-1DD5-84C7-4DF1217F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" y="156397"/>
              <a:ext cx="1718037" cy="6360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333" b="86699"/>
            <a:stretch>
              <a:fillRect/>
            </a:stretch>
          </p:blipFill>
          <p:spPr>
            <a:xfrm>
              <a:off x="6258560" y="0"/>
              <a:ext cx="593344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2D8D65-D977-4FBE-A731-AC29BB8DDB0A}"/>
              </a:ext>
            </a:extLst>
          </p:cNvPr>
          <p:cNvSpPr txBox="1"/>
          <p:nvPr/>
        </p:nvSpPr>
        <p:spPr>
          <a:xfrm>
            <a:off x="314960" y="226367"/>
            <a:ext cx="115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ФОРМАТЫ. ГОСТ 2.301—68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F6AA9E1-6F9E-45F0-81F4-A0BEE5826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94" t="43372" r="3352" b="34559"/>
          <a:stretch/>
        </p:blipFill>
        <p:spPr>
          <a:xfrm>
            <a:off x="448160" y="1140767"/>
            <a:ext cx="11620800" cy="2107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02CD6FA-9DAD-4DA0-8228-7EFFD2954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41" t="50000" r="55268" b="33180"/>
          <a:stretch/>
        </p:blipFill>
        <p:spPr>
          <a:xfrm>
            <a:off x="6642538" y="1198797"/>
            <a:ext cx="1760132" cy="1991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BB3DB2-8368-4C39-990A-73D90D04C5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86" t="43219" r="3257" b="29961"/>
          <a:stretch/>
        </p:blipFill>
        <p:spPr>
          <a:xfrm>
            <a:off x="448160" y="3429000"/>
            <a:ext cx="11620800" cy="2564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9B10E69-C604-4A11-816E-EA5B8E9774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54" t="50000" r="57855" b="33180"/>
          <a:stretch/>
        </p:blipFill>
        <p:spPr>
          <a:xfrm>
            <a:off x="6642538" y="3631308"/>
            <a:ext cx="1908624" cy="2159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66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2377</Words>
  <Application>Microsoft Office PowerPoint</Application>
  <PresentationFormat>Произвольный</PresentationFormat>
  <Paragraphs>264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ket</cp:lastModifiedBy>
  <cp:revision>121</cp:revision>
  <dcterms:created xsi:type="dcterms:W3CDTF">2019-05-31T06:38:44Z</dcterms:created>
  <dcterms:modified xsi:type="dcterms:W3CDTF">2023-07-11T06:51:18Z</dcterms:modified>
</cp:coreProperties>
</file>