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5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3" r:id="rId27"/>
    <p:sldId id="382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357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3CA7"/>
    <a:srgbClr val="0133A3"/>
    <a:srgbClr val="013CBF"/>
    <a:srgbClr val="E20443"/>
    <a:srgbClr val="000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74" autoAdjust="0"/>
    <p:restoredTop sz="94660"/>
  </p:normalViewPr>
  <p:slideViewPr>
    <p:cSldViewPr snapToGrid="0">
      <p:cViewPr>
        <p:scale>
          <a:sx n="80" d="100"/>
          <a:sy n="80" d="100"/>
        </p:scale>
        <p:origin x="-102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30"/>
            <a:ext cx="12192000" cy="68748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37230" y="2763756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lang="ru-RU" altLang="ru-RU" sz="5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30" y="4402951"/>
            <a:ext cx="56559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Рязанова Екатерина Ивановна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699427-076B-1DD5-84C7-4DF1217F4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553" y="695326"/>
            <a:ext cx="2163493" cy="8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СЛОВА, КОТОРЫЕ СЛЕДУЕТ ЗАПОМНИТЬ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01160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блеснуть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блестеть, блёстки)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плеснуть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плеск)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лестница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лесенка)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склянка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стекло, стеклянный)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Рове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ик — сверс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ник;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ше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овать (шествие) — ше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фств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овать (шефы);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(старославянское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есть) — 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вств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енный (явь, явиться, явление);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ый (отсталый, реакционный) — кос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ный бульон (кости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ДВОЙНЫХ СОГЛАСНЫХ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06524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Сочетание одинаковых согласных в слове создаёт определённую орфографическую трудность. В некоторых словах две одинаковые буквы произносятся как: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— один долгий звук: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жжение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— один недолгий звук: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сумма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В корнях исконно русских слов двойные согласные встречаются редко: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а)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жж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жжёт, зажжёт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(второй [ж] восходит к [г], ср.: жгу);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жужжать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 однокоренных словах;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вожжи, дрожжи, можжевельник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 производных от этих слов.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Но!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словах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брыжи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жужелица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пишется одна буква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ж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б)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в слове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ссора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 его производных (при сочетании корня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ссор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приставки на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пишутся две буквы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рассориться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 также в словах: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Россия, малоросс, российский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т. д.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Но!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корне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пишется одна буква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русист, обрусевший и т. д.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словах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русский, белорусский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согласные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принадлежат к разным морфемам — корню и суффиксу. </a:t>
            </a:r>
            <a:r>
              <a:rPr lang="ru-RU" sz="16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Запомни: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белорус, белоруска, Беларусь, но: Белоруссия;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в)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слове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одиннадцать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 его производных.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ДВОЙНЫХ СОГЛАСНЫХ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920173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Двойные согласные пишутся в русских словах: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 на стыке приставки и корня: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рассердить — раззадорить, бессовестный — беззаветный;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 на стыке корня и суффикса и в суффиксах: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черкесский, воспитанный, избранный и т. п.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(См. правописание различных частей речи.)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Двойные согласные в корне, как правило, встречаются в заимствованных словах: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беллетристика, аккомпанемент, аттракцион, коэффициент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т. д.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производных от этих слов двойные согласные сохраняются: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пессимизм &gt; пессимистка, симметрия &gt; симметричный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т. 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 некоторых русифицированных образованиях пишется одна буква: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тонна &gt; пятитонка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кристалл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&gt; кристальный;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колонна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&gt; колонка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др. (обычно двойное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стягивается в одно перед суффиксом 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 также уменьшительные имена лиц: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Алла &gt;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Алка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Анна &gt; Анка, Кирилл &gt;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Кирилка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т. 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сохраняется двойная согласная в первой части сложносокращённых слов: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теракт (террористический акт), 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групком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(групповой комитет).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Запомни!</a:t>
            </a:r>
            <a:endParaRPr lang="ru-RU" dirty="0" smtClean="0">
              <a:solidFill>
                <a:srgbClr val="023CA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Перед –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чит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пишется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рассчитать, рассчитывать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перед 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чёт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пишется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расчёт, расчётливый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Но!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Бессчётный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ЗВОНКИЕ И ГЛУХИЕ СОГЛАСНЫЕ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602" name="AutoShape 2" descr="Грамота (Русский язык), Парные звонкие и глухие согласные звуки I -  образование детей онлайн | ALIM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alimok.com/web/uploads/files/p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24" y="1090684"/>
            <a:ext cx="5472752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ЗВОНКИХ И ГЛУХИХ СОГЛАСНЫХ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01472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Правописание звонких и глухих согласных проверяется с помощью подбора проверочного слова, где этот согласный стоит перед гласным или сонорными согласными 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дерзкий — дерзок;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крепкий — крепок;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косьба — косить.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нельзя подобрать проверочное слово, написание звонкого или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глухого согласного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определяется по орфографическому словарю.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лестница, анекдот, сбруя, космонавт, фтор.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Правописание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некоторых слов нельзя проверять с помощью родственных слов. Их рекомендуется запомнить.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абстракция — </a:t>
            </a:r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но!</a:t>
            </a:r>
            <a:r>
              <a:rPr lang="ru-RU" sz="2000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абстрагировать;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транскрипция — </a:t>
            </a:r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но!</a:t>
            </a:r>
            <a:r>
              <a:rPr lang="ru-RU" sz="2000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транскрибировать и др.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ИМЯ ПРИЛАГАТЕЛЬНОЕ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types_of_adjectives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78" y="1132767"/>
            <a:ext cx="10171644" cy="53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ПРИЧАСТИЕ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4628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139" y="952500"/>
            <a:ext cx="7631723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ОТЛИЧИЕ ПРИЧАСТИЯ ОТ ПРИЛАГАТЕЛЬНОГО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к отличить отглагольное прилагательное от причас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как отличить отглагольное прилагательное от причаст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662" y="992639"/>
            <a:ext cx="7830677" cy="58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 l="28657" t="24995" r="14209" b="27085"/>
          <a:stretch>
            <a:fillRect/>
          </a:stretch>
        </p:blipFill>
        <p:spPr bwMode="auto">
          <a:xfrm>
            <a:off x="35624" y="982640"/>
            <a:ext cx="12120753" cy="57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92804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Отглагольные прилагательные и причастия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полной форме этих частей речи пишется 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если выполнено хотя бы одно из условий: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исходный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глагол — совершенного вида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Ср.: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пилить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(несовершенный вид) —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пиленый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спилить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(совершенный вид) —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спиленный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есть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приставка (кроме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не-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Ср: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 писать — писаный, неписаный;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написать — написанный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24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сложных прилагательных типа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глаженый-переглаженый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ломаный-переломаный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во второй части пишется одна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так как приставка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пере-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образует новое слово (причастие), а лишь указывает на высокую степень качества, названного сложным прилагательным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ТЕСТА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3039" y="902525"/>
            <a:ext cx="108659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10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задания 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знание орфографии – 2 балла: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правописание 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ъ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безударные гласные в корне слова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двойные согласные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непроизносимые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согласные и т.д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11 задание выбор союзов по смыслу предложения – 4 балла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12 – 14 задания на понимание фраз, фразеологизмов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т.д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1 балл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15 задание на понимание контекста, смысла выражений с выбором ответа – 3 балла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16 задание на восприятие текста,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усваиваемость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прочитанного материала – 10 баллов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17 задание знание орфографии + восприятие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текста,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усваиваемость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прочитанного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материала – 43 балла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Итого: 83 балла</a:t>
            </a: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859803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есть суффикс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-, -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-, -ива-, -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ирова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организовать — организованный;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сортировать — сортированный.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глаголах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жевать, ковать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нет суффиксов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-, -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(это части корня), поэтому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жёваный, кованый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есть зависимое слово: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квашеная капуста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квашенная на зиму капуста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крашеный забор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крашенный рабочими забор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Зависимое слово должно относиться именно к причастию.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Ср.: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жареный лук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(нет зависимого слова);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 чём?)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масле лук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(зависимое от причастия слово);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жареный лук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 чем?)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грибами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 причастия нет зависимого слова).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 l="27940" t="25632" r="14119" b="30587"/>
          <a:stretch>
            <a:fillRect/>
          </a:stretch>
        </p:blipFill>
        <p:spPr bwMode="auto">
          <a:xfrm>
            <a:off x="0" y="1173712"/>
            <a:ext cx="12169486" cy="51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 l="29015" t="25154" r="15373" b="34567"/>
          <a:stretch>
            <a:fillRect/>
          </a:stretch>
        </p:blipFill>
        <p:spPr bwMode="auto">
          <a:xfrm>
            <a:off x="216918" y="1446661"/>
            <a:ext cx="11758164" cy="47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 l="28925" t="16398" r="14478" b="30428"/>
          <a:stretch>
            <a:fillRect/>
          </a:stretch>
        </p:blipFill>
        <p:spPr bwMode="auto">
          <a:xfrm>
            <a:off x="511451" y="928048"/>
            <a:ext cx="11169098" cy="59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ПРИЛАГАТЕЛЬНЫХ И ПРИЧАСТИЯХ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419358"/>
            <a:ext cx="1219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и НН в кратких формах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Краткие причастия всегда пишутся с одной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решена, вещи собраны, указание отдано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кратких прилагательных пишется столько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сколько в полной форме: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длинна (длинная), торжественны (торжественные), юна (юная), румяны (румяные).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форме мужского рода краткого прилагательного между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появляется беглая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странен (странный), длинен (длинный).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Важно различать краткие прилагательные и краткие причастия: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капли рассеяны по стеклу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(причастие) —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рассеянны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(прилагательное).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СУЩЕСТВИТЕЛЬНЫХ И НАРЕЧИЯХ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832512"/>
            <a:ext cx="12192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и НН в существительных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При образовании имён существительных от других существительных используются суффиксы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-ник-, -ниц-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Удвоенная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образуется в случае, если основа существительного оканчивается на -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малина →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малин-ник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дружина →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дружин-ник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полено →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полен-ниц-а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осина →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осин-ник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образовании существительных с помощью суффикса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сохраняется столько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сколько было в исходном слове: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мудрёный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мудрён-ость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копчёный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копчён-ость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туманный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туманн-ость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болезненный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болезненн-ость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В существительных с суффиксом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енник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пишется двойное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путешественник, предшественник, соотечественник, единомышленник, утопленник.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труженик, ученик, мученик, сребреник, бессребреник, вареник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 которых пишется одно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надо запомнить.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СУЩЕСТВИТЕЛЬНЫХ И НАРЕЧИЯХ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914400"/>
            <a:ext cx="12192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и НН в существительных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4. При образовании имён существительных от прилагательных или причастий используются суффиксы 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ик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-, -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иц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священный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священн-ик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гостиный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гостин-иц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Таким образом, количество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таких словах зависит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только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исходного прилагательного или причастия: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прилагательном или причастии было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то в существительном такое написание сохраняется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собственный 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собственн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ик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современный 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современн-ик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лиственный 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лиственн-иц-а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изгнанный 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изгнанн-иц-а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- если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прилагательном или причастии только одна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то и в существительном, от него образованном, тоже будет одна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масленый 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маслен-иц-а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багряный 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багрян-иц-а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костяной →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костян-ик-а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 И НН В СУЩЕСТВИТЕЛЬНЫХ И НАРЕЧИЯХ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35083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 и НН в </a:t>
            </a:r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наречиях</a:t>
            </a:r>
          </a:p>
          <a:p>
            <a:endParaRPr lang="ru-RU" sz="2000" dirty="0" smtClean="0">
              <a:solidFill>
                <a:srgbClr val="023CA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наречии пишется столько букв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сколько пишется в прилагательном или причастии от которого оно образованно.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береж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подход — относиться береж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доклад — написал дли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намере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поступок — сделал намере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пишутся наречия, образованные от полных форм прилагательных и причастий с 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тума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— тума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 отвечать;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сосредоточе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человек — занимался сосредоточе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обиже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ребенок — говорит обиже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совреме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 подход — выглядит совреме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ЧЕРЕДУЮЩИЕСЯ ГЛАСНЫЕ В КОРНЕ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054"/>
          <a:stretch/>
        </p:blipFill>
        <p:spPr bwMode="auto">
          <a:xfrm>
            <a:off x="2117546" y="989376"/>
            <a:ext cx="7956909" cy="58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ЧЕРЕДУЮЩИЕСЯ ГЛАСНЫЕ В КОРНЕ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29659" t="49152" r="25132" b="6814"/>
          <a:stretch/>
        </p:blipFill>
        <p:spPr bwMode="auto">
          <a:xfrm>
            <a:off x="2433041" y="928048"/>
            <a:ext cx="7325918" cy="5929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ТВЁРДЫЙ ЗНАК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6" y="928040"/>
            <a:ext cx="1219014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русском языке буква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Ъ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употребляется только в качестве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РАЗДЕЛИТЕЛЬНОГО ЗНАКА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Функцию разделительного знака буква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Ъ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выполняет в положении перед гласными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е, ё,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русских и иноязычных приставок, оканчивающихся на согласную: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съезд, объединяться, изъяснительное; дизъюнкция, инъекция, конъюнктура;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иноязычных морфем, близких к приставкам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транс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фельд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 др.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субъядерный, трансъевропейский, фельдъегерь;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сложных словах после чисел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трёх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четырёх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двухъячеистый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трёхъярусный, четырёхъязычный.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Ъ </a:t>
            </a:r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пишется: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— после приставок, оканчивающихся на согласные, перед гласными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предуральский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безопасный,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контруклон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сэкономить; 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— в сложносокращённых словах: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госязык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военюрист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ЧЕРЕДУЮЩИЕСЯ ГЛАСНЫЕ В КОРНЕ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 rotWithShape="1">
          <a:blip r:embed="rId4"/>
          <a:srcRect l="29498" t="43487" r="24972" b="10421"/>
          <a:stretch/>
        </p:blipFill>
        <p:spPr bwMode="auto">
          <a:xfrm>
            <a:off x="2601675" y="914400"/>
            <a:ext cx="6988651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ГЛАСНЫЕ ПОСЛЕ Ц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" y="2197288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 буквы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обычно пишутся буквы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царь, цепочка, цукаты.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встречаются только в иноязычных словах: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Друцэ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Цюрих,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Цяньнань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 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слове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цокать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его производном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цокотуха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также в некоторых иноязычных словах: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цоколь, скерцо,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цоизит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ГЛАСНЫЕ ПОСЛЕ Ц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91511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После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корне слов пишется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цифровой, цистерна, аттракцион.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24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Исключения: </a:t>
            </a:r>
            <a:r>
              <a:rPr lang="ru-RU" sz="24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цыган, на цыпочках, цыплёнок, цыц, цыкнуть, цып-цып.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суффиксах и окончаниях после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 под ударением пишется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бойцом, окольцованный;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без ударения пишется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синицей, гарцевать, солнце, сердцем.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окончаниях имён существительных и имён прилагательных после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пишется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птицы, отцы; белолицый, куцый.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суффиксе –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имён прилагательных после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пишется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курицын,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куницын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сестрицын.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 именах собственных в этом суффиксе по традиции возможно написание и: может быть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Вицын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Вицин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ГЛАСНЫЕ ПОСЛЕ ШИПЯЩИХ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867213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шипящих 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обычно пишутся буквы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жаба, журчать, жимолость, желтизна;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шалость, шумный, шить, шестнадцать;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чаща, чужой, число, честный;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щавель, щуплый, щит, щенок.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Исключения: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брошюра, жюри, парашют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однокоренные им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(брошюрованный).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А также иноязычные имена собственные, например: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Жюли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Шяуляй,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Лонжюмо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корне слова после шипящих под ударением пишется...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соответствующее звуку [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], если в безударном положении происходит чередование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 [о]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//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[э]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чёрный — чернота,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дешёвый — дешеветь,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жёлоб — желоба, 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жёны — жена,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щёлочь — щелочной,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печёнка — печень;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если звук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[о]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чередуется с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[э]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жом, крыжовник, шов, шокировать, шорох, капюшон, чопорный, трущобы.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 различать написание имён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существительных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(ожог (ноги), поджог (дома)) — 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глаголов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(ожёг (ногу), поджёг (дом)).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Такие написания называются дифференцирующими.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ГЛАСНЫЕ ПОСЛЕ ШИПЯЩИХ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" y="902526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окончаниях имён существительных, имён прилагательных, а также в суффиксах наречий после шипящих...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 ударением пишется буква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багажом, малышом, грачом,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борщом, большой, чужой, свежо;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без ударения пишется буква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камуфляжем, плюшем, плачем, рощей,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меньшего, свежего, угрожающе.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Буква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всегда пишется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 окончаниях личных форм глаголов: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влечёт, стережёшь;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 предложном падеже местоимения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чём, на чём;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 в глагольном суффиксе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ёвыва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растушёвывать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 в суффиксах существительных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ёвк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путёвка, дирижёр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 в суффиксе прилагательных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толчёный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 в суффиксе страдательных причастий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ённ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сожжённый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 суффиксах существительных (–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прилагательных (–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после шипящих под ударением пишется буква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башмачок, одежонка;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алычовый, камышовый.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зависимости от традиции в суффиксах фамилий на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могут писаться буквы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Грачев, Грачёв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О/Ё В КОРНЯХ СЛОВ ПОСЛЕ ШИПЯЩИХ (УТОЧНЕНИЕ)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902500"/>
            <a:ext cx="1219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корне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слова пишется под ударением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если в других формах этого слова или в однокоренных словах пишется буква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шЁпот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шепчет,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чернь,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жЁлтый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желтеть,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шЁл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шедший.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 ударением в корне после шипящего пишем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если проверочное слово подобрать нельзя.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шОрох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трущОба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крыжОвник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изжОга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обжОра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чОкаться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 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Слова, в которых под ударением пишем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запомнить!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иноязычных словах после шипящего согласного в корне под ударением необходимо писать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капюшОн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жОнглёр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шОссе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 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О/Ё В СУФФИКСАХ И ОКОНЧАНИЯХ ПОСЛЕ ШИПЯЩИХ (УТОЧНЕНИЕ)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926274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суффиксах существительных, прилагательных, наречий под ударением пишется буква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собачОнка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камышОвый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горячО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окончаниях имён существительных и имён прилагательных под ударением пишется буква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мячОм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кирпичОм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врачОм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чужОй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суффиксе 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(–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окончаниях глаголов, в суффиксах причастий, отглагольных прилагательных и существительных под ударением пишется буква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выкорчЁвывать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выкорчЁвка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течЁт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печЁт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жжЁт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пересекать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пересечЁнный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ночевать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ночЁвка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лишить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лишЁнный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суффиксе 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заимствованных имён существительных пишется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дирижЁр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стажЁр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режиссЁр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ретушЁр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ухажЁр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(русское).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ГЛАСНЫЕ И И Ы ПОСЛЕ ПРИСТАВОК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" y="795625"/>
            <a:ext cx="1219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приставок, оканчивающихся на гласную букву, в соответствии с произношением пишется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проиграть, поиск,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внутриигровой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приставок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пишется буква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межинститутский,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сверхинтеллектуальный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Также буква и после приставки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 в слове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взимать.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корне слова после русских приставок на согласную буква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заменяется на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безынтересный, разыгранный, подытожить.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корне слова после иноязычных приставок на согласную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пишется буква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дезинфекция, контригра,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постирония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Правило правописания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приставок не распространяется на написание сложносокращённых слов. После первой части таких слов всегда пишется буква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пединститут,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госинспекция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политинформация.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ГЛАСНЫХ И СОГЛАСНЫХ В ПРИСТАВКАХ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61901"/>
            <a:ext cx="1219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Приставки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никогда не изменяются на письме, но могут по-разному произноситься в разных словах.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надрубить — надстроить, обделить — обтереть, открыть — отдать, подвязать — подставить, сделать — стереть; забежать, доделать, перечитать и т. 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Приставки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русском языке нет.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Написание приставок, оканчивающихся на букву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зависит от буквы, которая следует за такой приставкой. Перед гласными и звонкими согласными пишется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перед глухими согласными пишется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бездомный — беспечный, избежать— исполнить, разбить — распилить и т. 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словах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близсидящий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близстоящий, низкий, низший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являются не приставками, а корнями, поэтому пишется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ГЛАСНЫХ И СОГЛАСНЫХ В ПРИСТАВКАХ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413152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приставках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/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в безударном положении пишется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под ударением —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распускать — роспуск; разыскивать — розыск.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Правописание гласных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приставках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зависит от значения, которое приставка придаёт слову. Приставка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имеет много значений и встречается в словах часто.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проиграть, провести, пропеть.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Приставка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встречается редко, она указывает на давность — древность эпох, явлений, лиц и т. 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прадедушка, праславянский, праязык.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МЯГКИЙ ЗНАК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914400"/>
            <a:ext cx="1219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современном русском языке может употребляться: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в качестве разделительного знака;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для обозначения мягкости предшествующего согласного;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для обозначения грамматической формы.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Разделительный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корнях, суффиксах и окончаниях перед буквами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(независимо от того, русское слово или иноязычное):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пью, бурьян, заячьи, пятью, жильё, портьера, курьер;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 ряде иноязычных слов перед буквой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лосьон, шиньон, каньон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Разделительный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 стоять после приставок.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ПРИСТАВОК ПРЕ– И ПРИ–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80"/>
          <a:stretch/>
        </p:blipFill>
        <p:spPr bwMode="auto">
          <a:xfrm>
            <a:off x="1878016" y="985653"/>
            <a:ext cx="8435968" cy="58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ПРИСТАВОК ПРЕ– И ПРИ–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76255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Необходимо научиться различать сходные по звучанию, но разные по смыслу и правописанию слова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РАЗЛИЧАЕМ: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бывать (приходить или приезжать) 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бывать (находиться) в неведении;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дание оттенка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данье старины,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даваться веселью;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дать (добавить) ускорение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дать врагу;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ёмник (радио)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емник (последователь);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зирать (относиться пренебрежительно)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зирать сироту, старика (дать приют, проявить заботу);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клоняться (перед личностью)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клонить голову (найти приют);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творить в жизнь (осуществить)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творить дверь (прикрыть);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ступить закон (нарушить)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ступить к делу (начать дело);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ходящие заботы (временные, непостоянные)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ходящий (на время) врач, няня;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вратный (искаженный)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вратник (сторож);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терпеть (перетерпеть) жару, болезнь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терпеться к жаре (привыкнуть);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ложная истина (неоспоримая) —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ложить (положить вплотную).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ПРИСТАВОК ПРЕ– И ПРИ–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59970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ряде слов, заимствованных из старославянского языка, эта смысловая приставка не выделяется, поэтому их написание сверяем по орфографическому словарю и ЗАПОМИНАЕМ их: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следователь,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вратить,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вращение,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кословить, бес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кословный,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пятствие,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словутый,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смыкаться,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стол,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минуть, знаки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пинания,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имущество, не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ложная истина,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небрежение,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зирать,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зрение.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корне многих иноязычных слов пишется начальное пре- или при-: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тендент,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цедент,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зидиум,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зидент,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мьера,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парат,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феранс,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зент,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мировать,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валировать,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амбула,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стиж,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тензия,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рогатива;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ватный,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вилегия,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мадонна,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митивный,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оритет.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СУФФИКС -ЧИВ-, -ЛИВ- В ПРИЛАГАТЕЛЬНЫХ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49289" y="4465102"/>
            <a:ext cx="1091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ИСКЛЮЧЕНИЯ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милост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ый, юрод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ый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316682"/>
              </p:ext>
            </p:extLst>
          </p:nvPr>
        </p:nvGraphicFramePr>
        <p:xfrm>
          <a:off x="-4455" y="2045237"/>
          <a:ext cx="12195519" cy="2152650"/>
        </p:xfrm>
        <a:graphic>
          <a:graphicData uri="http://schemas.openxmlformats.org/drawingml/2006/table">
            <a:tbl>
              <a:tblPr firstRow="1" firstCol="1" bandRow="1"/>
              <a:tblGrid>
                <a:gridCol w="4065173"/>
                <a:gridCol w="4065173"/>
                <a:gridCol w="4065173"/>
              </a:tblGrid>
              <a:tr h="35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Суффиксы</a:t>
                      </a:r>
                    </a:p>
                  </a:txBody>
                  <a:tcPr marL="74706" marR="74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Способ проверки</a:t>
                      </a:r>
                    </a:p>
                  </a:txBody>
                  <a:tcPr marL="74706" marR="74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Примеры</a:t>
                      </a:r>
                    </a:p>
                  </a:txBody>
                  <a:tcPr marL="74706" marR="74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чив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-лив-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ист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4706" marR="74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Всегда И</a:t>
                      </a:r>
                    </a:p>
                  </a:txBody>
                  <a:tcPr marL="74706" marR="74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Задум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чив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Забот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лив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Прерывистый</a:t>
                      </a:r>
                    </a:p>
                  </a:txBody>
                  <a:tcPr marL="74706" marR="74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-ив-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-ев-</a:t>
                      </a:r>
                    </a:p>
                  </a:txBody>
                  <a:tcPr marL="74706" marR="74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 ударением 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Без ударения Е</a:t>
                      </a:r>
                    </a:p>
                  </a:txBody>
                  <a:tcPr marL="74706" marR="74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Игр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ив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ев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ой</a:t>
                      </a:r>
                    </a:p>
                  </a:txBody>
                  <a:tcPr marL="74706" marR="74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СУФФИКСОВ -ЕЦ-, -ИЦ-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4845577"/>
              </p:ext>
            </p:extLst>
          </p:nvPr>
        </p:nvGraphicFramePr>
        <p:xfrm>
          <a:off x="-15008" y="1187532"/>
          <a:ext cx="12207007" cy="5456614"/>
        </p:xfrm>
        <a:graphic>
          <a:graphicData uri="http://schemas.openxmlformats.org/drawingml/2006/table">
            <a:tbl>
              <a:tblPr firstRow="1" firstCol="1" bandRow="1"/>
              <a:tblGrid>
                <a:gridCol w="6102866"/>
                <a:gridCol w="6104141"/>
              </a:tblGrid>
              <a:tr h="383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989" marR="74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-иц-</a:t>
                      </a:r>
                      <a:endParaRPr lang="ru-RU" sz="2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989" marR="74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 существительных </a:t>
                      </a:r>
                      <a:r>
                        <a:rPr lang="ru-RU" sz="2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мужского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Владел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мороз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рассказ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Существительные среднего рода пишутся с буквой «е» в суффиксе -</a:t>
                      </a:r>
                      <a:r>
                        <a:rPr lang="ru-RU" sz="22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-, если УДАРЕНИЕ находится ПОСЛЕ него</a:t>
                      </a:r>
                      <a:r>
                        <a:rPr lang="ru-RU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ружьё — ружь</a:t>
                      </a:r>
                      <a:r>
                        <a:rPr lang="vi-VN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vi-VN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о́;</a:t>
                      </a: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пальто — пальт</a:t>
                      </a:r>
                      <a:r>
                        <a:rPr lang="vi-VN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vi-VN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о́;</a:t>
                      </a: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письмо — письм</a:t>
                      </a:r>
                      <a:r>
                        <a:rPr lang="vi-VN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ец</a:t>
                      </a:r>
                      <a:r>
                        <a:rPr lang="vi-VN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о́</a:t>
                      </a: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989" marR="74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 существительных </a:t>
                      </a:r>
                      <a:r>
                        <a:rPr lang="ru-RU" sz="2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женского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Красав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а, владел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а, луж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суффиксе -</a:t>
                      </a:r>
                      <a:r>
                        <a:rPr lang="ru-RU" sz="22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существительных </a:t>
                      </a:r>
                      <a:r>
                        <a:rPr lang="ru-RU" sz="2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среднего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рода пишется буква «и», если УДАРЕНИЕ находится ПЕРЕД суффиксом.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соленье — </a:t>
                      </a:r>
                      <a:r>
                        <a:rPr lang="ru-RU" sz="22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</a:t>
                      </a:r>
                      <a:r>
                        <a:rPr lang="ru-RU" sz="2200" u="sng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  <a:r>
                        <a:rPr lang="ru-RU" sz="22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нь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иц</a:t>
                      </a:r>
                      <a:r>
                        <a:rPr lang="ru-RU" sz="22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  <a:endParaRPr lang="ru-RU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именье — им</a:t>
                      </a:r>
                      <a:r>
                        <a:rPr lang="ru-RU" sz="2200" u="sng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нь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иц</a:t>
                      </a:r>
                      <a:r>
                        <a:rPr lang="ru-RU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74989" marR="74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СУФФИКСОВ -ЕК-, -ИК-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960704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Суффикс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пишется в словах, когда при изменении формы слова буква е «выпадает»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Блиноч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блино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чк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Звоноч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звоно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Височ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висо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остальных суффиксах пишется сочетание 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(буква и сохраняется):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час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час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словар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словар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том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том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СУФФИКСОВ -ЕЧК-, -ИЧК-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913204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существительных, образованных от слов с основой на 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иц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-, пишется 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ичк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луков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луков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пугов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пугов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лестн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лестн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умн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умн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ичк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ножн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ножн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всех остальных случаях пишется 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книга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книж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бумага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бумаж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утро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утр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сито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сит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имя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им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время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врем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ечк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СУФФИКСОВ -ОВА-, -ЕВА-, -ИВА-, -ЫВА-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111507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форме 1 лица единственного числа настоящего и будущего времени глагол заканчивается на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ую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то в неопределенной форме и в форме прошедшего времени пишется суффикс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ова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-/-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ева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исповед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ть, исповед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 — 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исповед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ую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команд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ть, команд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 — 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команд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ую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форме 1 лица единственного числа настоящего и будущего времени глагол заканчивается на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иваю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ываю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то в неопределенной форме и в форме прошедшего времени пишется суффикс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-ива-/-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ыва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расстра́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ива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расстра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 — 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расстра́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ива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опазд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ть, опазд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 — 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опазд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СПРЯЖЕНИЯ ГЛАГОЛОВ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 l="28675" t="51255" r="18416" b="25611"/>
          <a:stretch>
            <a:fillRect/>
          </a:stretch>
        </p:blipFill>
        <p:spPr bwMode="auto">
          <a:xfrm>
            <a:off x="519254" y="1092524"/>
            <a:ext cx="111534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835738"/>
            <a:ext cx="1219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Спряжение глагола определяется двумя способами: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ударным личным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окончаниям глаголов в форме настоящего времени;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 суффиксу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инфинитива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том случае, если у глагола без приставки и постфикса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личное окончание находится в безударной позиции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СПРЯЖЕНИЯ ГЛАГОЛОВ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 l="28701" t="37429" r="16442" b="20459"/>
          <a:stretch>
            <a:fillRect/>
          </a:stretch>
        </p:blipFill>
        <p:spPr bwMode="auto">
          <a:xfrm>
            <a:off x="80211" y="1258795"/>
            <a:ext cx="12031578" cy="51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МЯГКИЙ ЗНАК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914400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Буква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 для обозначения мягкости парных согласных: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 слова: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лошадь, топь, огонь;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середине слова перед твёрдым согласным: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ходьба, полька;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середине слова между двумя мягкими согласными, если при изменении слова второй мягкий согласный становится твёрдым: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мальки — мальков, возьми — возьму.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 между двумя буквами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коллега, интеллигент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между согласными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ранний, пончик, банщик, сварщик, верчу, бочка, сочный, помощник.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СПРЯЖЕНИЯ ГЛАГОЛОВ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 l="28909" t="22857" r="15143" b="34061"/>
          <a:stretch>
            <a:fillRect/>
          </a:stretch>
        </p:blipFill>
        <p:spPr bwMode="auto">
          <a:xfrm>
            <a:off x="-1" y="1104405"/>
            <a:ext cx="12192001" cy="528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ГЛАГОЛАМИ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866371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Частица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пишется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отдельно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глаголов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случаев, когда слово без неё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употребляется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знать — глагол «знать»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употребляется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без НЕ (знать человека), поэтому частица пишется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отдельно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него;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злюбить — глагола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взлюбить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существует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следовательно, слово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употребляется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без НЕ, поэтому пишем его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слитно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20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Следует различать глаголы с приставками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неделимая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приставка, так как глаголы с ней выражают значение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недостаточности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нехватки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Если НЕ- и ДО- — независимые друг от друга части, то после частицы НЕ можно ввести сочетание 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КОНЦА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 Часто выделение приставки НЕДО- зависит 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контекста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ставать до верха книжной полки — не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КОНЦА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доставать, при этом «доставать» до верха книжной полки возможно, следовательно,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пишется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отдельно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глагола с приставкой ДО-;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ему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стаёт ума — здесь слово «недостаёт» употреблено в значении 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хватает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(нельзя сказать «не до конца достаёт»), поэтому слово пишется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слитно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 НЕ- и в нём выделяется приставка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ПРИЧАСТИЯМИ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 l="28909" t="59290" r="27766" b="15359"/>
          <a:stretch>
            <a:fillRect/>
          </a:stretch>
        </p:blipFill>
        <p:spPr bwMode="auto">
          <a:xfrm>
            <a:off x="575725" y="1805049"/>
            <a:ext cx="11040550" cy="36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ДЕЕПРИЧАСТИЯ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 l="28597" t="19810" r="14052" b="11342"/>
          <a:stretch>
            <a:fillRect/>
          </a:stretch>
        </p:blipFill>
        <p:spPr bwMode="auto">
          <a:xfrm>
            <a:off x="1923801" y="932213"/>
            <a:ext cx="8740239" cy="59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ДЕЕПРИЧАСТИЯМИ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90252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Частица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пишется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отдельно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деепричастий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кроме случаев, когда слово без неё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употребляется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желая — деепричастие «желая»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употребляется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без НЕ (желая отдохнуть), поэтому частица пишется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отдельно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него;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авидя — деепричастия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навидя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существует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следовательно, слово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употребляется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без НЕ, поэтому пишем его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слитно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16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Следует различать деепричастия с приставками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—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неделимая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приставка, так как деепричастия с ней выражают значение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недостаточности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нехватки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Если НЕ- и ДО- — независимые друг от друга части, то после частицы НЕ можно ввести сочетание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 КОНЦА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 Часто выделение приставки НЕДО- зависит от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контекста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 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саливая чуть-чуть — не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 КОНЦА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досаливая, при этом «досаливая до конца» возможно, следовательно,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пишется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отдельно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 деепричастия с приставкой ДО-;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постоянно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едая — здесь слово «недоедая» употреблено в значении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мало есть постоянно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(нельзя сказать «не до конца доедая»), поэтому слово пишется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слитно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НЕ- и в нём выделяется приставка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1600" b="1" dirty="0" smtClean="0">
                <a:solidFill>
                  <a:srgbClr val="023CA7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Некоторые слова похожи на деепричастия, но ими не являются. Они образованы путём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перехода из деепричастия в другую часть речи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которая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определяется контекстом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К таким словам относятся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НЕСМОТРЯ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(производный предлог),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НЕВЗИРАЯ 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(производный предлог) 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НЕХОТЯ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(наречие). С НЕ они пишутся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слитно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 смотря 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деепричастие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можно заменить 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глядя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 на лицо собеседника, он продолжал говорить.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Несмотря на 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уступительное значение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предлог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дожди и слякоть, мы продолжали свой путь.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Нехотя 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наречие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можно заменить 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неохотно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 встал с кровати.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НАРЕЧИЯМИ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/>
          <a:srcRect l="28987" t="38511" r="14364" b="20000"/>
          <a:stretch>
            <a:fillRect/>
          </a:stretch>
        </p:blipFill>
        <p:spPr bwMode="auto">
          <a:xfrm>
            <a:off x="306879" y="1341912"/>
            <a:ext cx="11578242" cy="47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НАРЕЧИЯМИ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 l="28597" t="23134" r="14130" b="36554"/>
          <a:stretch>
            <a:fillRect/>
          </a:stretch>
        </p:blipFill>
        <p:spPr bwMode="auto">
          <a:xfrm>
            <a:off x="816991" y="985652"/>
            <a:ext cx="10558019" cy="41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 flipH="1">
            <a:off x="1" y="5142016"/>
            <a:ext cx="121919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внимание!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Наречия на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-О, -Е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которые связаны между собой противительным союзом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пишутся с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слитно, если противопоставляются разные признаки: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написано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аккуратно,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правильно; высказывался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громко,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эмоционально.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ПРИЛАГАТЕЛЬНЫМИ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1187533"/>
            <a:ext cx="1219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Слитное написание НЕ с прилагательными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Когда прилагательное не может быть употреблено без приставки НЕ-.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невзрачный костюм. Слово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невзрачный»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употребляется без НЕ. Слова 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взрачный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нет в русском языке.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Неуклюжий человек. Слово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неуклюжий»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употребляется без НЕ. Слова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уклюжий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нет в русском языке.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Когда слово с приставкой НЕ- можем заменить синонимом без 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нехороший друг. Подберём синоним без НЕ —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плохой»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Мы смогли подобрать синоним без НЕ, поэтому слово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нехороший»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 с НЕ слитно.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Когда происходит сопоставление признаков с союзом 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невысокий, но сильный. Мы сопоставляем два признака —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невысокий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=низкий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 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ПРАВОПИСАНИЕ ЧАСТИЦЫ НЕ С ПРИЛАГАТЕЛЬНЫМИ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AutoShape 2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МЯ ПРИЛАГАТЕЛЬНО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Виды прилагательных: качественные, относительные, притяжате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kakpishem.ru/wp-content/uploads/2019/08/types_of_adjective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s://ktonanovenkogo.ru/image/otlichie-prichastiia-ot-prilagateln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" y="914375"/>
            <a:ext cx="12192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Раздельное написание НЕ с прилагательными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Когда есть противопоставление с союзом 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брюки не широкие, а узкие. В данном случае мы противопоставляем два признака. Мы утверждаем, что брюки действительно узкие.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Пруд не глубокий, а мелкий. Мы снова противопоставляем два признака. Мы говорим, что пруд мелкий.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Когда вместе с прилагательными употребляются сочетания слов отнюдь не, вовсе не, ничуть не, далеко не, нисколько не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вовсе не приятный вкус.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Ничуть не радостное событие.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Обрати внимание!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23CA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Особое внимание стоит уделить написанию НЕ с краткими прилагательными.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краткими прилагательными мы пишем НЕ так же, как и с полными формами.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вкус вовсе не приятен (краткая форма прилагательного).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Брюки не широки, а узки (краткая форма прилагательного).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невысок, но силён (краткая форма прилагательного).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кратких прилагательных, с которыми будем писать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раздельно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расположен, не нужен, не намерен, не виден, не горазд, не виноват, не властен, не готов, не волен, не прав, не способен, не слышен, не страшен, не должен, не согласен, не рад.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30"/>
            <a:ext cx="12192000" cy="68748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37230" y="2763756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5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699427-076B-1DD5-84C7-4DF1217F4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553" y="695326"/>
            <a:ext cx="2163493" cy="8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МЯГКИЙ ЗНАК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914400"/>
            <a:ext cx="1219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Буква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пишется в следующих грамматических формах: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им. и вин. п. существительных женского рода на шипящие согласные: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вошь, печь, рожь, мощь (ср.: м. р. — плач, камыш, нож);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п. мн. ч. некоторых существительных и числительных: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детьми, людьми, четырьмя, пятью, шестью, семью, девятью —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во всех падежах числительного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восемь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восьми, восемью;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конце числительных от пяти до тридцати: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пять, семь, восемнадцать, тридцать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др.;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середине числительных, обозначающих десятки от пятидесяти до восьмидесяти и сотни от пятисот до девятисот: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пятьдесят — восемьдесят, пятьсот — девятьсот;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МЯГКИЙ ЗНАК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28048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глагольной форме инфинитива: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стричь, решать, веселиться (ср. наст.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— веселится); 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окончаниях 2-го л. ед. ч.: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смотришь, бреешься;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повел. накл.: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гладь — гладьте, спрячь — спрячьте.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форма повел. накл. глагола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 — лягте;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наречиях, оканчивающихся на шипящие: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вскачь, наотмашь, сплошь, навзничь, настежь и др.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уж, замуж, невтерпёж;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прилагательных, образованных от названий месяцев: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сентябрьский, октябрьский, ноябрьский, декабрьский, февральский, апрельский, июньский, июльский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 а также в слове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день-деньской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январский.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НЕПРОИЗНОСИМЫЕ СОГЛАСНЫЕ В КОРНЕ СЛОВА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" y="900751"/>
            <a:ext cx="1219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Чтобы проверить написание слов с непроизносимыми согласными в таких сочетаниях, как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лвств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лнц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ндск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нтск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рдц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нужно подобрать проверочное слово, в котором после непроизносимого согласного стоит гласный.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сердце — сердечный,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крёстный — крестить,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поздно — опоздать,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безмолвствовать — безмолвие.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вкусный — вкусен, искусный — искусен.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Написание некоторых слов в современном русском языке не проверяется исходным корнем.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блеснуть (но блеск, блестеть),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плеснуть (но плеск, плескать),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лестница (но лесенка),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склянка (но стекло).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23CA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ЗАПОМНИТЬ эти слова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инцидент, компрометировать, констатировать, прецедент, ровесник, сверстник, участвовать, чувство, шествовать, яства 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Сочетания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обозначающие долгий мягкий шипящий звук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пишутся на стыке двух морфем: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корня и суффикса: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извозчик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приставки и корня: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счёт, бесчувственный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Буквой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передаётся в том случае, если он входит в состав одной морфемы: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защёлка, дощатый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699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99427-076B-1DD5-84C7-4DF1217F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960" y="156397"/>
              <a:ext cx="1718037" cy="6360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33" b="86699"/>
            <a:stretch>
              <a:fillRect/>
            </a:stretch>
          </p:blipFill>
          <p:spPr>
            <a:xfrm>
              <a:off x="6258560" y="0"/>
              <a:ext cx="593344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D8D65-D977-4FBE-A731-AC29BB8DDB0A}"/>
              </a:ext>
            </a:extLst>
          </p:cNvPr>
          <p:cNvSpPr txBox="1"/>
          <p:nvPr/>
        </p:nvSpPr>
        <p:spPr>
          <a:xfrm>
            <a:off x="598563" y="253275"/>
            <a:ext cx="115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СЛОВА, В КОТОРЫХ НЕТ НЕПРОИЗНОСИМЫХ СОГЛАСНЫХ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1AC5E-9E67-4699-A171-465BC91A7E72}"/>
              </a:ext>
            </a:extLst>
          </p:cNvPr>
          <p:cNvSpPr txBox="1"/>
          <p:nvPr/>
        </p:nvSpPr>
        <p:spPr>
          <a:xfrm>
            <a:off x="2764221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88107" y="496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37232"/>
            <a:ext cx="12192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безгла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вку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гну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интрига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кий, иску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иску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ица, интере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живопи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небе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ко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(в значении «отсталый»), куде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ик, опа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слове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слове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ость, ужа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ый, рове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ик,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чуде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ый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Опа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опасен;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иску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искусен;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ужа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ужасен;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вку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вкусен;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слове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словеса;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чуде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чудеса;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небе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ый — небеса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следует вставлять лишний согласный в сочетания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в следующих словах: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уча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овать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че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овать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ше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овать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</TotalTime>
  <Words>1741</Words>
  <Application>Microsoft Office PowerPoint</Application>
  <PresentationFormat>Произвольный</PresentationFormat>
  <Paragraphs>604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ket</cp:lastModifiedBy>
  <cp:revision>167</cp:revision>
  <dcterms:created xsi:type="dcterms:W3CDTF">2019-05-31T06:38:44Z</dcterms:created>
  <dcterms:modified xsi:type="dcterms:W3CDTF">2023-07-12T11:14:33Z</dcterms:modified>
</cp:coreProperties>
</file>